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handoutMasterIdLst>
    <p:handoutMasterId r:id="rId45"/>
  </p:handoutMasterIdLst>
  <p:sldIdLst>
    <p:sldId id="258" r:id="rId2"/>
    <p:sldId id="256" r:id="rId3"/>
    <p:sldId id="257" r:id="rId4"/>
    <p:sldId id="262" r:id="rId5"/>
    <p:sldId id="261" r:id="rId6"/>
    <p:sldId id="264" r:id="rId7"/>
    <p:sldId id="265" r:id="rId8"/>
    <p:sldId id="266" r:id="rId9"/>
    <p:sldId id="267" r:id="rId10"/>
    <p:sldId id="268" r:id="rId11"/>
    <p:sldId id="269" r:id="rId12"/>
    <p:sldId id="270" r:id="rId13"/>
    <p:sldId id="259" r:id="rId14"/>
    <p:sldId id="263" r:id="rId15"/>
    <p:sldId id="272" r:id="rId16"/>
    <p:sldId id="273" r:id="rId17"/>
    <p:sldId id="271" r:id="rId18"/>
    <p:sldId id="275" r:id="rId19"/>
    <p:sldId id="276" r:id="rId20"/>
    <p:sldId id="277" r:id="rId21"/>
    <p:sldId id="282" r:id="rId22"/>
    <p:sldId id="284" r:id="rId23"/>
    <p:sldId id="283" r:id="rId24"/>
    <p:sldId id="285" r:id="rId25"/>
    <p:sldId id="286" r:id="rId26"/>
    <p:sldId id="287" r:id="rId27"/>
    <p:sldId id="278" r:id="rId28"/>
    <p:sldId id="288" r:id="rId29"/>
    <p:sldId id="289" r:id="rId30"/>
    <p:sldId id="290" r:id="rId31"/>
    <p:sldId id="291" r:id="rId32"/>
    <p:sldId id="279" r:id="rId33"/>
    <p:sldId id="292" r:id="rId34"/>
    <p:sldId id="293" r:id="rId35"/>
    <p:sldId id="294" r:id="rId36"/>
    <p:sldId id="280" r:id="rId37"/>
    <p:sldId id="260" r:id="rId38"/>
    <p:sldId id="296" r:id="rId39"/>
    <p:sldId id="297" r:id="rId40"/>
    <p:sldId id="295" r:id="rId41"/>
    <p:sldId id="274" r:id="rId42"/>
    <p:sldId id="281" r:id="rId4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2E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91" autoAdjust="0"/>
    <p:restoredTop sz="66252" autoAdjust="0"/>
  </p:normalViewPr>
  <p:slideViewPr>
    <p:cSldViewPr snapToGrid="0">
      <p:cViewPr varScale="1">
        <p:scale>
          <a:sx n="44" d="100"/>
          <a:sy n="44" d="100"/>
        </p:scale>
        <p:origin x="1014" y="30"/>
      </p:cViewPr>
      <p:guideLst/>
    </p:cSldViewPr>
  </p:slideViewPr>
  <p:notesTextViewPr>
    <p:cViewPr>
      <p:scale>
        <a:sx n="100" d="100"/>
        <a:sy n="100" d="100"/>
      </p:scale>
      <p:origin x="0" y="0"/>
    </p:cViewPr>
  </p:notesTextViewPr>
  <p:notesViewPr>
    <p:cSldViewPr snapToGrid="0">
      <p:cViewPr varScale="1">
        <p:scale>
          <a:sx n="51" d="100"/>
          <a:sy n="51" d="100"/>
        </p:scale>
        <p:origin x="281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119173"/>
            <a:ext cx="5992103" cy="482027"/>
          </a:xfrm>
          <a:prstGeom prst="rect">
            <a:avLst/>
          </a:prstGeom>
        </p:spPr>
        <p:txBody>
          <a:bodyPr vert="horz" lIns="94851" tIns="47425" rIns="94851" bIns="47425" rtlCol="0" anchor="b"/>
          <a:lstStyle>
            <a:lvl1pPr algn="l">
              <a:defRPr sz="1200"/>
            </a:lvl1pPr>
          </a:lstStyle>
          <a:p>
            <a:r>
              <a:rPr lang="en-US" sz="1000" dirty="0" err="1">
                <a:latin typeface="Times New Roman" panose="02020603050405020304" pitchFamily="18" charset="0"/>
                <a:cs typeface="Times New Roman" panose="02020603050405020304" pitchFamily="18" charset="0"/>
              </a:rPr>
              <a:t>Woodmont</a:t>
            </a:r>
            <a:r>
              <a:rPr lang="en-US" sz="1000" dirty="0">
                <a:latin typeface="Times New Roman" panose="02020603050405020304" pitchFamily="18" charset="0"/>
                <a:cs typeface="Times New Roman" panose="02020603050405020304" pitchFamily="18" charset="0"/>
              </a:rPr>
              <a:t> Quarterly Study (September 20, 2014) </a:t>
            </a:r>
          </a:p>
        </p:txBody>
      </p:sp>
      <p:sp>
        <p:nvSpPr>
          <p:cNvPr id="5" name="Slide Number Placeholder 4"/>
          <p:cNvSpPr>
            <a:spLocks noGrp="1"/>
          </p:cNvSpPr>
          <p:nvPr>
            <p:ph type="sldNum" sz="quarter" idx="3"/>
          </p:nvPr>
        </p:nvSpPr>
        <p:spPr>
          <a:xfrm>
            <a:off x="6793595" y="9119173"/>
            <a:ext cx="519950" cy="482027"/>
          </a:xfrm>
          <a:prstGeom prst="rect">
            <a:avLst/>
          </a:prstGeom>
        </p:spPr>
        <p:txBody>
          <a:bodyPr vert="horz" lIns="94851" tIns="47425" rIns="94851" bIns="47425" rtlCol="0" anchor="b"/>
          <a:lstStyle>
            <a:lvl1pPr algn="r">
              <a:defRPr sz="1200"/>
            </a:lvl1pPr>
          </a:lstStyle>
          <a:p>
            <a:fld id="{D7317964-F22E-409E-9C85-B68B5BF75885}" type="slidenum">
              <a:rPr lang="en-US" sz="1000">
                <a:latin typeface="Times New Roman" panose="02020603050405020304" pitchFamily="18" charset="0"/>
                <a:cs typeface="Times New Roman" panose="02020603050405020304" pitchFamily="18" charset="0"/>
              </a:rPr>
              <a:t>‹#›</a:t>
            </a:fld>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3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000">
                <a:latin typeface="Times New Roman" panose="02020603050405020304" pitchFamily="18" charset="0"/>
                <a:cs typeface="Times New Roman" panose="02020603050405020304" pitchFamily="18" charset="0"/>
              </a:defRPr>
            </a:lvl1pPr>
          </a:lstStyle>
          <a:p>
            <a:r>
              <a:rPr lang="en-US" dirty="0" err="1" smtClean="0"/>
              <a:t>Woodmont</a:t>
            </a:r>
            <a:r>
              <a:rPr lang="en-US" dirty="0" smtClean="0"/>
              <a:t> Quarterly Study (September 20, 2014) </a:t>
            </a:r>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r>
              <a:rPr lang="en-US" dirty="0" smtClean="0"/>
              <a:t>6</a:t>
            </a:r>
            <a:endParaRPr lang="en-US" dirty="0"/>
          </a:p>
        </p:txBody>
      </p:sp>
    </p:spTree>
    <p:extLst>
      <p:ext uri="{BB962C8B-B14F-4D97-AF65-F5344CB8AC3E}">
        <p14:creationId xmlns:p14="http://schemas.microsoft.com/office/powerpoint/2010/main" val="3828081142"/>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 a color cover page</a:t>
            </a:r>
          </a:p>
          <a:p>
            <a:r>
              <a:rPr lang="en-US" dirty="0" smtClean="0"/>
              <a:t>Print slides: 2,4,5,11,14,18,20-41</a:t>
            </a:r>
          </a:p>
          <a:p>
            <a:r>
              <a:rPr lang="en-US" dirty="0" smtClean="0"/>
              <a:t>Print Slide: 42 as a separate,</a:t>
            </a:r>
            <a:r>
              <a:rPr lang="en-US" baseline="0" dirty="0" smtClean="0"/>
              <a:t> notes page</a:t>
            </a:r>
            <a:endParaRPr lang="en-US" dirty="0" smtClean="0"/>
          </a:p>
          <a:p>
            <a:r>
              <a:rPr lang="en-US" dirty="0" smtClean="0"/>
              <a:t>Start pagination of article with 7,8,9</a:t>
            </a:r>
          </a:p>
          <a:p>
            <a:endParaRPr lang="en-US" dirty="0" smtClean="0"/>
          </a:p>
          <a:p>
            <a:r>
              <a:rPr lang="en-US" dirty="0" smtClean="0"/>
              <a:t>Note:  Check transitions</a:t>
            </a:r>
            <a:r>
              <a:rPr lang="en-US" baseline="0" dirty="0" smtClean="0"/>
              <a:t> after hookup, if not working correctly, remove them all at once.</a:t>
            </a:r>
            <a:endParaRPr lang="en-US" dirty="0"/>
          </a:p>
        </p:txBody>
      </p:sp>
      <p:sp>
        <p:nvSpPr>
          <p:cNvPr id="4" name="Slide Number Placeholder 3"/>
          <p:cNvSpPr>
            <a:spLocks noGrp="1"/>
          </p:cNvSpPr>
          <p:nvPr>
            <p:ph type="sldNum" sz="quarter" idx="10"/>
          </p:nvPr>
        </p:nvSpPr>
        <p:spPr/>
        <p:txBody>
          <a:bodyPr/>
          <a:lstStyle/>
          <a:p>
            <a:fld id="{C45525B8-8F29-47CE-A933-751FD6B6CE86}" type="slidenum">
              <a:rPr lang="en-US" smtClean="0"/>
              <a:t>1</a:t>
            </a:fld>
            <a:endParaRPr lang="en-US"/>
          </a:p>
        </p:txBody>
      </p:sp>
    </p:spTree>
    <p:extLst>
      <p:ext uri="{BB962C8B-B14F-4D97-AF65-F5344CB8AC3E}">
        <p14:creationId xmlns:p14="http://schemas.microsoft.com/office/powerpoint/2010/main" val="2987139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Belief:  An action is virtuous</a:t>
            </a:r>
            <a:r>
              <a:rPr lang="en-US" b="1" baseline="0" dirty="0" smtClean="0"/>
              <a:t> if the consequence of the action leads to Good</a:t>
            </a:r>
          </a:p>
          <a:p>
            <a:pPr marL="664488" lvl="1" indent="-181225">
              <a:buFont typeface="Arial" panose="020B0604020202020204" pitchFamily="34" charset="0"/>
              <a:buChar char="•"/>
            </a:pPr>
            <a:r>
              <a:rPr lang="en-US" baseline="0" dirty="0" smtClean="0"/>
              <a:t>i.e. “The end justifies the means”</a:t>
            </a:r>
          </a:p>
          <a:p>
            <a:pPr marL="664488" lvl="1" indent="-181225">
              <a:buFont typeface="Arial" panose="020B0604020202020204" pitchFamily="34" charset="0"/>
              <a:buChar char="•"/>
            </a:pPr>
            <a:r>
              <a:rPr lang="en-US" baseline="0" dirty="0" smtClean="0"/>
              <a:t>Also known as Situation Ethics (many articles on this written in the 1960’s and 1970’s)</a:t>
            </a:r>
          </a:p>
          <a:p>
            <a:pPr marL="664488" lvl="1" indent="-181225">
              <a:buFont typeface="Arial" panose="020B0604020202020204" pitchFamily="34" charset="0"/>
              <a:buChar char="•"/>
            </a:pPr>
            <a:r>
              <a:rPr lang="en-US" baseline="0" dirty="0" smtClean="0"/>
              <a:t>It is Moral Relativism!</a:t>
            </a:r>
          </a:p>
          <a:p>
            <a:pPr marL="1208161" lvl="2" indent="-241632">
              <a:buFont typeface="+mj-lt"/>
              <a:buAutoNum type="arabicPeriod"/>
            </a:pPr>
            <a:r>
              <a:rPr lang="en-US" baseline="0" dirty="0" smtClean="0"/>
              <a:t>Lying is OK if it spares someone’s feelings.</a:t>
            </a:r>
          </a:p>
          <a:p>
            <a:pPr marL="1208161" lvl="2" indent="-241632">
              <a:buFont typeface="+mj-lt"/>
              <a:buAutoNum type="arabicPeriod"/>
            </a:pPr>
            <a:r>
              <a:rPr lang="en-US" baseline="0" dirty="0" smtClean="0"/>
              <a:t>Stealing is OK if it is done to feed your children.</a:t>
            </a:r>
          </a:p>
          <a:p>
            <a:pPr marL="1208161" lvl="2" indent="-241632">
              <a:buFont typeface="+mj-lt"/>
              <a:buAutoNum type="arabicPeriod"/>
            </a:pPr>
            <a:r>
              <a:rPr lang="en-US" baseline="0" dirty="0" smtClean="0"/>
              <a:t>“If you could go back in time, would you murder Adolf Hitler before he formed the Nazi party?”</a:t>
            </a:r>
          </a:p>
          <a:p>
            <a:endParaRPr lang="en-US" baseline="0" dirty="0" smtClean="0"/>
          </a:p>
          <a:p>
            <a:r>
              <a:rPr lang="en-US" baseline="0" dirty="0" smtClean="0"/>
              <a:t>The Bible speaks of moral absolutes!  (Lusts of the flesh, Galatians 5:19-21), </a:t>
            </a:r>
            <a:r>
              <a:rPr lang="en-US" i="1" baseline="0" dirty="0" smtClean="0"/>
              <a:t>“Those who practice such things will not inherit the kingdom of God” </a:t>
            </a:r>
            <a:r>
              <a:rPr lang="en-US" b="1" baseline="0" dirty="0" smtClean="0"/>
              <a:t>(21)</a:t>
            </a:r>
            <a:endParaRPr lang="en-US" b="1" dirty="0"/>
          </a:p>
        </p:txBody>
      </p:sp>
      <p:sp>
        <p:nvSpPr>
          <p:cNvPr id="4" name="Slide Number Placeholder 3"/>
          <p:cNvSpPr>
            <a:spLocks noGrp="1"/>
          </p:cNvSpPr>
          <p:nvPr>
            <p:ph type="sldNum" sz="quarter" idx="10"/>
          </p:nvPr>
        </p:nvSpPr>
        <p:spPr/>
        <p:txBody>
          <a:bodyPr/>
          <a:lstStyle/>
          <a:p>
            <a:fld id="{C45525B8-8F29-47CE-A933-751FD6B6CE86}" type="slidenum">
              <a:rPr lang="en-US" smtClean="0"/>
              <a:t>10</a:t>
            </a:fld>
            <a:endParaRPr lang="en-US"/>
          </a:p>
        </p:txBody>
      </p:sp>
    </p:spTree>
    <p:extLst>
      <p:ext uri="{BB962C8B-B14F-4D97-AF65-F5344CB8AC3E}">
        <p14:creationId xmlns:p14="http://schemas.microsoft.com/office/powerpoint/2010/main" val="4087348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 have progressed to a postmodern age, ethical</a:t>
            </a:r>
            <a:r>
              <a:rPr lang="en-US" baseline="0" dirty="0" smtClean="0"/>
              <a:t> philosophies have evolved.  Consider the following quote:</a:t>
            </a:r>
            <a:endParaRPr lang="en-US" dirty="0"/>
          </a:p>
        </p:txBody>
      </p:sp>
      <p:sp>
        <p:nvSpPr>
          <p:cNvPr id="4" name="Slide Number Placeholder 3"/>
          <p:cNvSpPr>
            <a:spLocks noGrp="1"/>
          </p:cNvSpPr>
          <p:nvPr>
            <p:ph type="sldNum" sz="quarter" idx="10"/>
          </p:nvPr>
        </p:nvSpPr>
        <p:spPr/>
        <p:txBody>
          <a:bodyPr/>
          <a:lstStyle/>
          <a:p>
            <a:fld id="{C45525B8-8F29-47CE-A933-751FD6B6CE86}" type="slidenum">
              <a:rPr lang="en-US" smtClean="0"/>
              <a:t>11</a:t>
            </a:fld>
            <a:endParaRPr lang="en-US"/>
          </a:p>
        </p:txBody>
      </p:sp>
    </p:spTree>
    <p:extLst>
      <p:ext uri="{BB962C8B-B14F-4D97-AF65-F5344CB8AC3E}">
        <p14:creationId xmlns:p14="http://schemas.microsoft.com/office/powerpoint/2010/main" val="2270183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Belief:</a:t>
            </a:r>
            <a:r>
              <a:rPr lang="en-US" b="1" baseline="0" dirty="0" smtClean="0"/>
              <a:t>  The very idea of ethics as a workable standard is absurd</a:t>
            </a:r>
          </a:p>
          <a:p>
            <a:pPr marL="664488" lvl="1" indent="-181225">
              <a:buFont typeface="Arial" panose="020B0604020202020204" pitchFamily="34" charset="0"/>
              <a:buChar char="•"/>
            </a:pPr>
            <a:r>
              <a:rPr lang="en-US" baseline="0" dirty="0" smtClean="0"/>
              <a:t>No absolute right or wrong</a:t>
            </a:r>
          </a:p>
          <a:p>
            <a:pPr marL="664488" lvl="1" indent="-181225">
              <a:buFont typeface="Arial" panose="020B0604020202020204" pitchFamily="34" charset="0"/>
              <a:buChar char="•"/>
            </a:pPr>
            <a:r>
              <a:rPr lang="en-US" baseline="0" dirty="0" smtClean="0"/>
              <a:t>Only question, is how must social resistance a particular act may generate</a:t>
            </a:r>
          </a:p>
          <a:p>
            <a:pPr marL="664488" lvl="1" indent="-181225">
              <a:buFont typeface="Arial" panose="020B0604020202020204" pitchFamily="34" charset="0"/>
              <a:buChar char="•"/>
            </a:pPr>
            <a:r>
              <a:rPr lang="en-US" b="1" baseline="0" dirty="0" smtClean="0"/>
              <a:t>Consequence:  </a:t>
            </a:r>
            <a:r>
              <a:rPr lang="en-US" baseline="0" dirty="0" smtClean="0"/>
              <a:t>Right and wrong is determined by who is in power, no intrinsic rightness or wrongness</a:t>
            </a:r>
          </a:p>
          <a:p>
            <a:pPr marL="664488" lvl="1" indent="-181225">
              <a:buFont typeface="Arial" panose="020B0604020202020204" pitchFamily="34" charset="0"/>
              <a:buChar char="•"/>
            </a:pPr>
            <a:endParaRPr lang="en-US" baseline="0" dirty="0" smtClean="0"/>
          </a:p>
          <a:p>
            <a:pPr marL="181225" indent="-181225">
              <a:buFont typeface="Arial" panose="020B0604020202020204" pitchFamily="34" charset="0"/>
              <a:buChar char="•"/>
            </a:pPr>
            <a:r>
              <a:rPr lang="en-US" baseline="0" dirty="0" smtClean="0"/>
              <a:t>Abortion “right” because it is lawful (those who oppose it are wrong)</a:t>
            </a:r>
          </a:p>
          <a:p>
            <a:pPr marL="181225" indent="-181225">
              <a:buFont typeface="Arial" panose="020B0604020202020204" pitchFamily="34" charset="0"/>
              <a:buChar char="•"/>
            </a:pPr>
            <a:r>
              <a:rPr lang="en-US" baseline="0" dirty="0" smtClean="0"/>
              <a:t>Euthanasia, homosexual marriage, legal marijuana, etc. will soon be “right” because those in power want it so!  (Will become legal)</a:t>
            </a:r>
          </a:p>
          <a:p>
            <a:pPr marL="181225" indent="-181225">
              <a:buFont typeface="Arial" panose="020B0604020202020204" pitchFamily="34" charset="0"/>
              <a:buChar char="•"/>
            </a:pPr>
            <a:r>
              <a:rPr lang="en-US" baseline="0" dirty="0" smtClean="0"/>
              <a:t>Seems like pedophilia, slavery, racism will remain wrong because that is what is desired by those in power.</a:t>
            </a:r>
          </a:p>
          <a:p>
            <a:pPr marL="181225" indent="-181225">
              <a:buFont typeface="Arial" panose="020B0604020202020204" pitchFamily="34" charset="0"/>
              <a:buChar char="•"/>
            </a:pPr>
            <a:r>
              <a:rPr lang="en-US" baseline="0" dirty="0" smtClean="0"/>
              <a:t>Will Christianity become “wrong”?  Proselytizing?  (Told in one town in California, home Bible studies illegal).</a:t>
            </a:r>
          </a:p>
          <a:p>
            <a:pPr marL="181225" indent="-181225">
              <a:buFont typeface="Arial" panose="020B0604020202020204" pitchFamily="34" charset="0"/>
              <a:buChar char="•"/>
            </a:pPr>
            <a:endParaRPr lang="en-US" baseline="0" dirty="0" smtClean="0"/>
          </a:p>
          <a:p>
            <a:r>
              <a:rPr lang="en-US" baseline="0" dirty="0" smtClean="0"/>
              <a:t>This philosophy has led to a reworking (hostility) of culture toward Christians! </a:t>
            </a:r>
            <a:r>
              <a:rPr lang="en-US" b="1" baseline="0" dirty="0" smtClean="0"/>
              <a:t>(cf. John 15:18-19)</a:t>
            </a:r>
            <a:endParaRPr lang="en-US" b="1" dirty="0"/>
          </a:p>
        </p:txBody>
      </p:sp>
      <p:sp>
        <p:nvSpPr>
          <p:cNvPr id="4" name="Slide Number Placeholder 3"/>
          <p:cNvSpPr>
            <a:spLocks noGrp="1"/>
          </p:cNvSpPr>
          <p:nvPr>
            <p:ph type="sldNum" sz="quarter" idx="10"/>
          </p:nvPr>
        </p:nvSpPr>
        <p:spPr/>
        <p:txBody>
          <a:bodyPr/>
          <a:lstStyle/>
          <a:p>
            <a:fld id="{C45525B8-8F29-47CE-A933-751FD6B6CE86}" type="slidenum">
              <a:rPr lang="en-US" smtClean="0"/>
              <a:t>12</a:t>
            </a:fld>
            <a:endParaRPr lang="en-US"/>
          </a:p>
        </p:txBody>
      </p:sp>
    </p:spTree>
    <p:extLst>
      <p:ext uri="{BB962C8B-B14F-4D97-AF65-F5344CB8AC3E}">
        <p14:creationId xmlns:p14="http://schemas.microsoft.com/office/powerpoint/2010/main" val="1814700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6</a:t>
            </a:r>
            <a:endParaRPr lang="en-US" dirty="0"/>
          </a:p>
        </p:txBody>
      </p:sp>
    </p:spTree>
    <p:extLst>
      <p:ext uri="{BB962C8B-B14F-4D97-AF65-F5344CB8AC3E}">
        <p14:creationId xmlns:p14="http://schemas.microsoft.com/office/powerpoint/2010/main" val="2840697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faithful Christian acknowledges the existence of God, and</a:t>
            </a:r>
            <a:r>
              <a:rPr lang="en-US" i="0" baseline="0" dirty="0" smtClean="0"/>
              <a:t> His revealed, inspired will for man!</a:t>
            </a:r>
          </a:p>
          <a:p>
            <a:pPr marL="664488" lvl="1" indent="-181225">
              <a:buFont typeface="Arial" panose="020B0604020202020204" pitchFamily="34" charset="0"/>
              <a:buChar char="•"/>
            </a:pPr>
            <a:r>
              <a:rPr lang="en-US" i="0" baseline="0" dirty="0" smtClean="0"/>
              <a:t>He contends that God’s standard must be followed, and rejects the contradictory philosophies of men</a:t>
            </a:r>
          </a:p>
          <a:p>
            <a:pPr marL="664488" lvl="1" indent="-181225">
              <a:buFont typeface="Arial" panose="020B0604020202020204" pitchFamily="34" charset="0"/>
              <a:buChar char="•"/>
            </a:pPr>
            <a:endParaRPr lang="en-US" i="0" baseline="0" dirty="0" smtClean="0"/>
          </a:p>
          <a:p>
            <a:r>
              <a:rPr lang="en-US" i="0" baseline="0" dirty="0" smtClean="0"/>
              <a:t>Consider the following quote: (Next slide)</a:t>
            </a:r>
            <a:endParaRPr lang="en-US" i="0" dirty="0"/>
          </a:p>
        </p:txBody>
      </p:sp>
      <p:sp>
        <p:nvSpPr>
          <p:cNvPr id="4" name="Slide Number Placeholder 3"/>
          <p:cNvSpPr>
            <a:spLocks noGrp="1"/>
          </p:cNvSpPr>
          <p:nvPr>
            <p:ph type="sldNum" sz="quarter" idx="10"/>
          </p:nvPr>
        </p:nvSpPr>
        <p:spPr/>
        <p:txBody>
          <a:bodyPr/>
          <a:lstStyle/>
          <a:p>
            <a:fld id="{C45525B8-8F29-47CE-A933-751FD6B6CE86}" type="slidenum">
              <a:rPr lang="en-US" smtClean="0"/>
              <a:t>14</a:t>
            </a:fld>
            <a:endParaRPr lang="en-US"/>
          </a:p>
        </p:txBody>
      </p:sp>
    </p:spTree>
    <p:extLst>
      <p:ext uri="{BB962C8B-B14F-4D97-AF65-F5344CB8AC3E}">
        <p14:creationId xmlns:p14="http://schemas.microsoft.com/office/powerpoint/2010/main" val="963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Rejection of</a:t>
            </a:r>
            <a:r>
              <a:rPr lang="en-US" baseline="0" dirty="0" smtClean="0"/>
              <a:t> the absolute authority of Scripture</a:t>
            </a:r>
          </a:p>
          <a:p>
            <a:pPr marL="664488" lvl="1" indent="-181225">
              <a:buFont typeface="Arial" panose="020B0604020202020204" pitchFamily="34" charset="0"/>
              <a:buChar char="•"/>
            </a:pPr>
            <a:r>
              <a:rPr lang="en-US" baseline="0" dirty="0" smtClean="0"/>
              <a:t>Reason for so many religious groups being a shadow of the true faith</a:t>
            </a:r>
          </a:p>
          <a:p>
            <a:pPr marL="664488" lvl="1" indent="-181225">
              <a:buFont typeface="Arial" panose="020B0604020202020204" pitchFamily="34" charset="0"/>
              <a:buChar char="•"/>
            </a:pPr>
            <a:r>
              <a:rPr lang="en-US" baseline="0" dirty="0" smtClean="0"/>
              <a:t>Reason why the ethics of our society have been turned topsy-turvy in a few decades</a:t>
            </a:r>
          </a:p>
          <a:p>
            <a:pPr marL="664488" lvl="1" indent="-181225">
              <a:buFont typeface="Arial" panose="020B0604020202020204" pitchFamily="34" charset="0"/>
              <a:buChar char="•"/>
            </a:pPr>
            <a:endParaRPr lang="en-US" baseline="0" dirty="0" smtClean="0"/>
          </a:p>
          <a:p>
            <a:pPr marL="664488" lvl="1" indent="-181225">
              <a:buFont typeface="Arial" panose="020B0604020202020204" pitchFamily="34" charset="0"/>
              <a:buChar char="•"/>
            </a:pPr>
            <a:r>
              <a:rPr lang="en-US" baseline="0" dirty="0" smtClean="0"/>
              <a:t>If we accept the Bible as God’s divine will for man, it will solve the ethical conundrums and contradictions that plague men today!</a:t>
            </a:r>
            <a:endParaRPr lang="en-US" dirty="0"/>
          </a:p>
        </p:txBody>
      </p:sp>
      <p:sp>
        <p:nvSpPr>
          <p:cNvPr id="4" name="Slide Number Placeholder 3"/>
          <p:cNvSpPr>
            <a:spLocks noGrp="1"/>
          </p:cNvSpPr>
          <p:nvPr>
            <p:ph type="sldNum" sz="quarter" idx="10"/>
          </p:nvPr>
        </p:nvSpPr>
        <p:spPr/>
        <p:txBody>
          <a:bodyPr/>
          <a:lstStyle/>
          <a:p>
            <a:fld id="{C45525B8-8F29-47CE-A933-751FD6B6CE86}" type="slidenum">
              <a:rPr lang="en-US" smtClean="0"/>
              <a:t>15</a:t>
            </a:fld>
            <a:endParaRPr lang="en-US"/>
          </a:p>
        </p:txBody>
      </p:sp>
    </p:spTree>
    <p:extLst>
      <p:ext uri="{BB962C8B-B14F-4D97-AF65-F5344CB8AC3E}">
        <p14:creationId xmlns:p14="http://schemas.microsoft.com/office/powerpoint/2010/main" val="2054522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32" indent="-241632">
              <a:buAutoNum type="arabicPeriod"/>
            </a:pPr>
            <a:r>
              <a:rPr lang="en-US" dirty="0" smtClean="0"/>
              <a:t>Promiscuity;</a:t>
            </a:r>
            <a:r>
              <a:rPr lang="en-US" baseline="0" dirty="0" smtClean="0"/>
              <a:t> alternate sexual orientations</a:t>
            </a:r>
          </a:p>
          <a:p>
            <a:pPr marL="241632" indent="-241632">
              <a:buAutoNum type="arabicPeriod"/>
            </a:pPr>
            <a:r>
              <a:rPr lang="en-US" i="0" baseline="0" dirty="0" smtClean="0"/>
              <a:t>Abortion, euthanasia, embryonic stem cell research, (Remember Ice bucket challenge?), Death penalty</a:t>
            </a:r>
          </a:p>
          <a:p>
            <a:pPr marL="241632" indent="-241632">
              <a:buAutoNum type="arabicPeriod"/>
            </a:pPr>
            <a:r>
              <a:rPr lang="en-US" i="0" baseline="0" dirty="0" smtClean="0"/>
              <a:t>Is there a difference between spanking and child abuse?</a:t>
            </a:r>
          </a:p>
          <a:p>
            <a:pPr marL="241632" indent="-241632">
              <a:buAutoNum type="arabicPeriod"/>
            </a:pPr>
            <a:r>
              <a:rPr lang="en-US" i="0" baseline="0" dirty="0" smtClean="0"/>
              <a:t>Any moral question is answered by principle or direct statement!</a:t>
            </a:r>
          </a:p>
          <a:p>
            <a:endParaRPr lang="en-US" i="0" baseline="0" dirty="0" smtClean="0"/>
          </a:p>
          <a:p>
            <a:pPr marL="181225" indent="-181225">
              <a:buFont typeface="Arial" panose="020B0604020202020204" pitchFamily="34" charset="0"/>
              <a:buChar char="•"/>
            </a:pPr>
            <a:r>
              <a:rPr lang="en-US" b="1" i="0" baseline="0" dirty="0" smtClean="0"/>
              <a:t>Not all answers easy, but they are there, and available to the diligent! (see scripture, next slide)</a:t>
            </a:r>
          </a:p>
        </p:txBody>
      </p:sp>
      <p:sp>
        <p:nvSpPr>
          <p:cNvPr id="4" name="Slide Number Placeholder 3"/>
          <p:cNvSpPr>
            <a:spLocks noGrp="1"/>
          </p:cNvSpPr>
          <p:nvPr>
            <p:ph type="sldNum" sz="quarter" idx="10"/>
          </p:nvPr>
        </p:nvSpPr>
        <p:spPr/>
        <p:txBody>
          <a:bodyPr/>
          <a:lstStyle/>
          <a:p>
            <a:fld id="{C45525B8-8F29-47CE-A933-751FD6B6CE86}" type="slidenum">
              <a:rPr lang="en-US" smtClean="0"/>
              <a:t>16</a:t>
            </a:fld>
            <a:endParaRPr lang="en-US"/>
          </a:p>
        </p:txBody>
      </p:sp>
    </p:spTree>
    <p:extLst>
      <p:ext uri="{BB962C8B-B14F-4D97-AF65-F5344CB8AC3E}">
        <p14:creationId xmlns:p14="http://schemas.microsoft.com/office/powerpoint/2010/main" val="2752562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6</a:t>
            </a:r>
            <a:endParaRPr lang="en-US" dirty="0"/>
          </a:p>
        </p:txBody>
      </p:sp>
    </p:spTree>
    <p:extLst>
      <p:ext uri="{BB962C8B-B14F-4D97-AF65-F5344CB8AC3E}">
        <p14:creationId xmlns:p14="http://schemas.microsoft.com/office/powerpoint/2010/main" val="1108474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32" indent="-241632">
              <a:buAutoNum type="arabicPeriod"/>
            </a:pPr>
            <a:r>
              <a:rPr lang="en-US" dirty="0" smtClean="0"/>
              <a:t>“Be diligent to present yourself approved to God, a worker who does not need to be ashamed…”</a:t>
            </a:r>
          </a:p>
          <a:p>
            <a:pPr marL="241632" indent="-241632">
              <a:buAutoNum type="arabicPeriod"/>
            </a:pPr>
            <a:r>
              <a:rPr lang="en-US" b="1" i="0" baseline="0" dirty="0" smtClean="0"/>
              <a:t>(2 Peter 3:16), Re: Paul’s writings, </a:t>
            </a:r>
            <a:r>
              <a:rPr lang="en-US" i="1" baseline="0" dirty="0" smtClean="0"/>
              <a:t>“…</a:t>
            </a:r>
            <a:r>
              <a:rPr lang="en-US" i="1" dirty="0" smtClean="0"/>
              <a:t>in which are some things hard to understand, which untaught and </a:t>
            </a:r>
            <a:r>
              <a:rPr lang="en-US" i="1" u="sng" dirty="0" smtClean="0"/>
              <a:t>unstable people twist to their own destruction</a:t>
            </a:r>
            <a:r>
              <a:rPr lang="en-US" i="1" dirty="0" smtClean="0"/>
              <a:t>, as they do also the rest of the Scriptures.”</a:t>
            </a:r>
          </a:p>
          <a:p>
            <a:pPr marL="241632" indent="-241632">
              <a:buAutoNum type="arabicPeriod"/>
            </a:pPr>
            <a:r>
              <a:rPr lang="en-US" i="0" baseline="0" dirty="0" smtClean="0"/>
              <a:t>Quote the passage:  It must be accepted and understood as the Holy Spirit intended!</a:t>
            </a:r>
          </a:p>
          <a:p>
            <a:pPr marL="241632" indent="-241632">
              <a:buAutoNum type="arabicPeriod"/>
            </a:pPr>
            <a:r>
              <a:rPr lang="en-US" b="1" i="0" baseline="0" dirty="0" smtClean="0"/>
              <a:t>(Psalm 17:4-5), </a:t>
            </a:r>
            <a:r>
              <a:rPr lang="en-US" i="1" dirty="0"/>
              <a:t>“Concerning the works of men, By the word of Your lips, I have kept away from the paths of the destroyer. </a:t>
            </a:r>
            <a:r>
              <a:rPr lang="en-US" i="1" baseline="30000" dirty="0"/>
              <a:t>5</a:t>
            </a:r>
            <a:r>
              <a:rPr lang="en-US" i="1" dirty="0"/>
              <a:t> Uphold my steps in Your paths, That my footsteps may not slip”</a:t>
            </a:r>
            <a:endParaRPr lang="en-US" i="0" baseline="0" dirty="0" smtClean="0"/>
          </a:p>
          <a:p>
            <a:endParaRPr lang="en-US" i="0" baseline="0" dirty="0" smtClean="0"/>
          </a:p>
          <a:p>
            <a:pPr marL="181225" indent="-181225">
              <a:buFont typeface="Arial" panose="020B0604020202020204" pitchFamily="34" charset="0"/>
              <a:buChar char="•"/>
            </a:pPr>
            <a:r>
              <a:rPr lang="en-US" b="1" i="0" baseline="0" dirty="0" smtClean="0"/>
              <a:t>Not all answers easy, but they are there, and available to the diligent! (see scripture, next slide)</a:t>
            </a:r>
          </a:p>
        </p:txBody>
      </p:sp>
      <p:sp>
        <p:nvSpPr>
          <p:cNvPr id="4" name="Slide Number Placeholder 3"/>
          <p:cNvSpPr>
            <a:spLocks noGrp="1"/>
          </p:cNvSpPr>
          <p:nvPr>
            <p:ph type="sldNum" sz="quarter" idx="10"/>
          </p:nvPr>
        </p:nvSpPr>
        <p:spPr/>
        <p:txBody>
          <a:bodyPr/>
          <a:lstStyle/>
          <a:p>
            <a:fld id="{C45525B8-8F29-47CE-A933-751FD6B6CE86}" type="slidenum">
              <a:rPr lang="en-US" smtClean="0"/>
              <a:t>18</a:t>
            </a:fld>
            <a:endParaRPr lang="en-US"/>
          </a:p>
        </p:txBody>
      </p:sp>
    </p:spTree>
    <p:extLst>
      <p:ext uri="{BB962C8B-B14F-4D97-AF65-F5344CB8AC3E}">
        <p14:creationId xmlns:p14="http://schemas.microsoft.com/office/powerpoint/2010/main" val="700163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Read</a:t>
            </a:r>
            <a:r>
              <a:rPr lang="en-US" b="1" i="0" baseline="0" dirty="0" smtClean="0"/>
              <a:t> the passage:  Psalm 119:1-8</a:t>
            </a:r>
          </a:p>
          <a:p>
            <a:pPr marL="652099" lvl="1" indent="-177845">
              <a:buFont typeface="Arial" panose="020B0604020202020204" pitchFamily="34" charset="0"/>
              <a:buChar char="•"/>
            </a:pPr>
            <a:r>
              <a:rPr lang="en-US" b="0" i="0" baseline="0" dirty="0" smtClean="0"/>
              <a:t>We have insufficient time to cover many applications of these principles</a:t>
            </a:r>
          </a:p>
          <a:p>
            <a:pPr marL="652099" lvl="1" indent="-177845">
              <a:buFont typeface="Arial" panose="020B0604020202020204" pitchFamily="34" charset="0"/>
              <a:buChar char="•"/>
            </a:pPr>
            <a:r>
              <a:rPr lang="en-US" b="0" i="0" baseline="0" dirty="0" smtClean="0"/>
              <a:t>I have chosen four because of their present significance</a:t>
            </a:r>
          </a:p>
          <a:p>
            <a:pPr marL="652099" lvl="1" indent="-177845">
              <a:buFont typeface="Arial" panose="020B0604020202020204" pitchFamily="34" charset="0"/>
              <a:buChar char="•"/>
            </a:pPr>
            <a:r>
              <a:rPr lang="en-US" b="1" i="0" baseline="0" dirty="0" smtClean="0"/>
              <a:t>I purposefully have chosen four that are not the most commonly discussed</a:t>
            </a:r>
            <a:endParaRPr lang="en-US" i="0" dirty="0"/>
          </a:p>
        </p:txBody>
      </p:sp>
      <p:sp>
        <p:nvSpPr>
          <p:cNvPr id="4" name="Slide Number Placeholder 3"/>
          <p:cNvSpPr>
            <a:spLocks noGrp="1"/>
          </p:cNvSpPr>
          <p:nvPr>
            <p:ph type="sldNum" sz="quarter" idx="10"/>
          </p:nvPr>
        </p:nvSpPr>
        <p:spPr/>
        <p:txBody>
          <a:bodyPr/>
          <a:lstStyle/>
          <a:p>
            <a:fld id="{C45525B8-8F29-47CE-A933-751FD6B6CE86}" type="slidenum">
              <a:rPr lang="en-US" smtClean="0"/>
              <a:t>19</a:t>
            </a:fld>
            <a:endParaRPr lang="en-US"/>
          </a:p>
        </p:txBody>
      </p:sp>
    </p:spTree>
    <p:extLst>
      <p:ext uri="{BB962C8B-B14F-4D97-AF65-F5344CB8AC3E}">
        <p14:creationId xmlns:p14="http://schemas.microsoft.com/office/powerpoint/2010/main" val="52120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6</a:t>
            </a:r>
            <a:endParaRPr lang="en-US" dirty="0"/>
          </a:p>
        </p:txBody>
      </p:sp>
    </p:spTree>
    <p:extLst>
      <p:ext uri="{BB962C8B-B14F-4D97-AF65-F5344CB8AC3E}">
        <p14:creationId xmlns:p14="http://schemas.microsoft.com/office/powerpoint/2010/main" val="1578684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Most are aware that Hobby Lobby successfully lobbied the courts for relief from a mandate re: birth control that was part of the Affordable Care Act.</a:t>
            </a:r>
          </a:p>
          <a:p>
            <a:pPr marL="652099" lvl="1" indent="-177845">
              <a:buFont typeface="Arial" panose="020B0604020202020204" pitchFamily="34" charset="0"/>
              <a:buChar char="•"/>
            </a:pPr>
            <a:r>
              <a:rPr lang="en-US" sz="1100" dirty="0"/>
              <a:t>Court ruled that the company was exempt for religious reasons from paying for birth control they believe to constitute abortion</a:t>
            </a:r>
          </a:p>
          <a:p>
            <a:pPr marL="652099" lvl="1" indent="-177845">
              <a:buFont typeface="Arial" panose="020B0604020202020204" pitchFamily="34" charset="0"/>
              <a:buChar char="•"/>
            </a:pPr>
            <a:r>
              <a:rPr lang="en-US" sz="1100" dirty="0"/>
              <a:t>Though the company was willing to pay for 16 of the 20 forms of birth control included in the Obamacare policy, 4 were objectionable:</a:t>
            </a:r>
          </a:p>
          <a:p>
            <a:pPr marL="1126352" lvl="2" indent="-177845">
              <a:buFont typeface="Arial" panose="020B0604020202020204" pitchFamily="34" charset="0"/>
              <a:buChar char="•"/>
            </a:pPr>
            <a:r>
              <a:rPr lang="en-US" sz="1100" dirty="0"/>
              <a:t>Plan “B” (Morning after pill)</a:t>
            </a:r>
          </a:p>
          <a:p>
            <a:pPr marL="1126352" lvl="2" indent="-177845">
              <a:buFont typeface="Arial" panose="020B0604020202020204" pitchFamily="34" charset="0"/>
              <a:buChar char="•"/>
            </a:pPr>
            <a:r>
              <a:rPr lang="en-US" sz="1100" dirty="0"/>
              <a:t>Ella (Another emergency contraceptive)</a:t>
            </a:r>
          </a:p>
          <a:p>
            <a:pPr marL="1126352" lvl="2" indent="-177845">
              <a:buFont typeface="Arial" panose="020B0604020202020204" pitchFamily="34" charset="0"/>
              <a:buChar char="•"/>
            </a:pPr>
            <a:r>
              <a:rPr lang="en-US" sz="1100" dirty="0"/>
              <a:t>Copper IUD (intrauterine device)</a:t>
            </a:r>
          </a:p>
          <a:p>
            <a:pPr marL="1126352" lvl="2" indent="-177845">
              <a:buFont typeface="Arial" panose="020B0604020202020204" pitchFamily="34" charset="0"/>
              <a:buChar char="•"/>
            </a:pPr>
            <a:r>
              <a:rPr lang="en-US" sz="1100" dirty="0"/>
              <a:t>IUD with </a:t>
            </a:r>
            <a:r>
              <a:rPr lang="en-US" sz="1100" dirty="0" err="1"/>
              <a:t>prostegin</a:t>
            </a:r>
            <a:endParaRPr lang="en-US" sz="1100" dirty="0"/>
          </a:p>
          <a:p>
            <a:pPr marL="1126352" lvl="2" indent="-177845">
              <a:buFont typeface="Arial" panose="020B0604020202020204" pitchFamily="34" charset="0"/>
              <a:buChar char="•"/>
            </a:pPr>
            <a:r>
              <a:rPr lang="en-US" sz="1100" dirty="0"/>
              <a:t>All of these can be argued to terminate pregnancy in its earliest stages, rather than prevent pregnancy</a:t>
            </a:r>
          </a:p>
          <a:p>
            <a:pPr marL="1126352" lvl="2" indent="-177845">
              <a:buFont typeface="Arial" panose="020B0604020202020204" pitchFamily="34" charset="0"/>
              <a:buChar char="•"/>
            </a:pPr>
            <a:endParaRPr lang="en-US" sz="1100" dirty="0"/>
          </a:p>
          <a:p>
            <a:r>
              <a:rPr lang="en-US" sz="1100" b="1" dirty="0"/>
              <a:t>Consider the negative reactions to Hobby Lobby’s successful lawsuit…</a:t>
            </a:r>
          </a:p>
        </p:txBody>
      </p:sp>
      <p:sp>
        <p:nvSpPr>
          <p:cNvPr id="4" name="Slide Number Placeholder 3"/>
          <p:cNvSpPr>
            <a:spLocks noGrp="1"/>
          </p:cNvSpPr>
          <p:nvPr>
            <p:ph type="sldNum" sz="quarter" idx="10"/>
          </p:nvPr>
        </p:nvSpPr>
        <p:spPr/>
        <p:txBody>
          <a:bodyPr/>
          <a:lstStyle/>
          <a:p>
            <a:fld id="{C45525B8-8F29-47CE-A933-751FD6B6CE86}" type="slidenum">
              <a:rPr lang="en-US" smtClean="0"/>
              <a:t>20</a:t>
            </a:fld>
            <a:endParaRPr lang="en-US"/>
          </a:p>
        </p:txBody>
      </p:sp>
    </p:spTree>
    <p:extLst>
      <p:ext uri="{BB962C8B-B14F-4D97-AF65-F5344CB8AC3E}">
        <p14:creationId xmlns:p14="http://schemas.microsoft.com/office/powerpoint/2010/main" val="1933016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it is categorized</a:t>
            </a:r>
            <a:r>
              <a:rPr lang="en-US" baseline="0" dirty="0" smtClean="0"/>
              <a:t> as a decision that is hostile to women.  In other words, it is evil.</a:t>
            </a:r>
            <a:endParaRPr lang="en-US" dirty="0"/>
          </a:p>
        </p:txBody>
      </p:sp>
      <p:sp>
        <p:nvSpPr>
          <p:cNvPr id="4" name="Slide Number Placeholder 3"/>
          <p:cNvSpPr>
            <a:spLocks noGrp="1"/>
          </p:cNvSpPr>
          <p:nvPr>
            <p:ph type="sldNum" sz="quarter" idx="10"/>
          </p:nvPr>
        </p:nvSpPr>
        <p:spPr/>
        <p:txBody>
          <a:bodyPr/>
          <a:lstStyle/>
          <a:p>
            <a:fld id="{C45525B8-8F29-47CE-A933-751FD6B6CE86}" type="slidenum">
              <a:rPr lang="en-US" smtClean="0"/>
              <a:t>21</a:t>
            </a:fld>
            <a:endParaRPr lang="en-US"/>
          </a:p>
        </p:txBody>
      </p:sp>
    </p:spTree>
    <p:extLst>
      <p:ext uri="{BB962C8B-B14F-4D97-AF65-F5344CB8AC3E}">
        <p14:creationId xmlns:p14="http://schemas.microsoft.com/office/powerpoint/2010/main" val="3131132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Vague moral objections?</a:t>
            </a:r>
            <a:endParaRPr lang="en-US" baseline="0" dirty="0" smtClean="0"/>
          </a:p>
          <a:p>
            <a:pPr marL="652099" lvl="1" indent="-177845">
              <a:buFont typeface="Arial" panose="020B0604020202020204" pitchFamily="34" charset="0"/>
              <a:buChar char="•"/>
            </a:pPr>
            <a:r>
              <a:rPr lang="en-US" baseline="0" dirty="0" smtClean="0"/>
              <a:t>Setting aside the political characterizations, which consistently couch the oppositions view as evil, </a:t>
            </a:r>
            <a:r>
              <a:rPr lang="en-US" b="1" baseline="0" dirty="0" smtClean="0"/>
              <a:t>what are some Bible principles that apply to this scenario?</a:t>
            </a:r>
          </a:p>
        </p:txBody>
      </p:sp>
      <p:sp>
        <p:nvSpPr>
          <p:cNvPr id="4" name="Slide Number Placeholder 3"/>
          <p:cNvSpPr>
            <a:spLocks noGrp="1"/>
          </p:cNvSpPr>
          <p:nvPr>
            <p:ph type="sldNum" sz="quarter" idx="10"/>
          </p:nvPr>
        </p:nvSpPr>
        <p:spPr/>
        <p:txBody>
          <a:bodyPr/>
          <a:lstStyle/>
          <a:p>
            <a:fld id="{C45525B8-8F29-47CE-A933-751FD6B6CE86}" type="slidenum">
              <a:rPr lang="en-US" smtClean="0"/>
              <a:t>22</a:t>
            </a:fld>
            <a:endParaRPr lang="en-US"/>
          </a:p>
        </p:txBody>
      </p:sp>
    </p:spTree>
    <p:extLst>
      <p:ext uri="{BB962C8B-B14F-4D97-AF65-F5344CB8AC3E}">
        <p14:creationId xmlns:p14="http://schemas.microsoft.com/office/powerpoint/2010/main" val="3174265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(Genesis</a:t>
            </a:r>
            <a:r>
              <a:rPr lang="en-US" b="1" baseline="0" dirty="0" smtClean="0"/>
              <a:t> 1:27), </a:t>
            </a:r>
            <a:r>
              <a:rPr lang="en-US" i="1" baseline="0" dirty="0" smtClean="0"/>
              <a:t>“So God created man in His own image; in the image of God He created him; male and female He created them.”</a:t>
            </a:r>
          </a:p>
          <a:p>
            <a:endParaRPr lang="en-US" i="1" baseline="0" dirty="0" smtClean="0"/>
          </a:p>
          <a:p>
            <a:r>
              <a:rPr lang="en-US" i="0" baseline="0" dirty="0" smtClean="0"/>
              <a:t>It is arrogance on the part of man to think he has the ability and the right to make such momentous decisions.  To presume that he has the right to determine when an unborn individual can be considered a human being, no matter how early on in the pregnancy!</a:t>
            </a:r>
          </a:p>
          <a:p>
            <a:endParaRPr lang="en-US" i="0" baseline="0" dirty="0" smtClean="0"/>
          </a:p>
          <a:p>
            <a:r>
              <a:rPr lang="en-US" i="0" baseline="0" dirty="0" smtClean="0"/>
              <a:t>Consider the hubris of the next quote from Barack Obama</a:t>
            </a:r>
            <a:endParaRPr lang="en-US" i="0" dirty="0"/>
          </a:p>
        </p:txBody>
      </p:sp>
      <p:sp>
        <p:nvSpPr>
          <p:cNvPr id="4" name="Slide Number Placeholder 3"/>
          <p:cNvSpPr>
            <a:spLocks noGrp="1"/>
          </p:cNvSpPr>
          <p:nvPr>
            <p:ph type="sldNum" sz="quarter" idx="10"/>
          </p:nvPr>
        </p:nvSpPr>
        <p:spPr/>
        <p:txBody>
          <a:bodyPr/>
          <a:lstStyle/>
          <a:p>
            <a:fld id="{C45525B8-8F29-47CE-A933-751FD6B6CE86}" type="slidenum">
              <a:rPr lang="en-US" smtClean="0"/>
              <a:t>23</a:t>
            </a:fld>
            <a:endParaRPr lang="en-US"/>
          </a:p>
        </p:txBody>
      </p:sp>
    </p:spTree>
    <p:extLst>
      <p:ext uri="{BB962C8B-B14F-4D97-AF65-F5344CB8AC3E}">
        <p14:creationId xmlns:p14="http://schemas.microsoft.com/office/powerpoint/2010/main" val="3095619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Obama was</a:t>
            </a:r>
            <a:r>
              <a:rPr lang="en-US" baseline="0" dirty="0" smtClean="0"/>
              <a:t> arguing against a partial birth abortion bill.</a:t>
            </a:r>
          </a:p>
          <a:p>
            <a:pPr marL="652099" lvl="1" indent="-177845">
              <a:buFont typeface="Arial" panose="020B0604020202020204" pitchFamily="34" charset="0"/>
              <a:buChar char="•"/>
            </a:pPr>
            <a:r>
              <a:rPr lang="en-US" baseline="0" dirty="0" smtClean="0"/>
              <a:t>Typical statement that men have the right to define who a person is!</a:t>
            </a:r>
          </a:p>
          <a:p>
            <a:pPr marL="652099" lvl="1" indent="-177845">
              <a:buFont typeface="Arial" panose="020B0604020202020204" pitchFamily="34" charset="0"/>
              <a:buChar char="•"/>
            </a:pPr>
            <a:r>
              <a:rPr lang="en-US" baseline="0" dirty="0" smtClean="0"/>
              <a:t>If we say a fetus is a child, then we would have to bar all abortions.  If WE say it’s not a child, we can kill it!</a:t>
            </a:r>
          </a:p>
        </p:txBody>
      </p:sp>
      <p:sp>
        <p:nvSpPr>
          <p:cNvPr id="4" name="Slide Number Placeholder 3"/>
          <p:cNvSpPr>
            <a:spLocks noGrp="1"/>
          </p:cNvSpPr>
          <p:nvPr>
            <p:ph type="sldNum" sz="quarter" idx="10"/>
          </p:nvPr>
        </p:nvSpPr>
        <p:spPr/>
        <p:txBody>
          <a:bodyPr/>
          <a:lstStyle/>
          <a:p>
            <a:fld id="{C45525B8-8F29-47CE-A933-751FD6B6CE86}" type="slidenum">
              <a:rPr lang="en-US" smtClean="0"/>
              <a:t>24</a:t>
            </a:fld>
            <a:endParaRPr lang="en-US"/>
          </a:p>
        </p:txBody>
      </p:sp>
    </p:spTree>
    <p:extLst>
      <p:ext uri="{BB962C8B-B14F-4D97-AF65-F5344CB8AC3E}">
        <p14:creationId xmlns:p14="http://schemas.microsoft.com/office/powerpoint/2010/main" val="2268420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6</a:t>
            </a:r>
            <a:endParaRPr lang="en-US" dirty="0"/>
          </a:p>
        </p:txBody>
      </p:sp>
    </p:spTree>
    <p:extLst>
      <p:ext uri="{BB962C8B-B14F-4D97-AF65-F5344CB8AC3E}">
        <p14:creationId xmlns:p14="http://schemas.microsoft.com/office/powerpoint/2010/main" val="100490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6</a:t>
            </a:r>
            <a:endParaRPr lang="en-US" dirty="0"/>
          </a:p>
        </p:txBody>
      </p:sp>
    </p:spTree>
    <p:extLst>
      <p:ext uri="{BB962C8B-B14F-4D97-AF65-F5344CB8AC3E}">
        <p14:creationId xmlns:p14="http://schemas.microsoft.com/office/powerpoint/2010/main" val="536584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C45525B8-8F29-47CE-A933-751FD6B6CE86}" type="slidenum">
              <a:rPr lang="en-US" smtClean="0"/>
              <a:t>27</a:t>
            </a:fld>
            <a:endParaRPr lang="en-US"/>
          </a:p>
        </p:txBody>
      </p:sp>
    </p:spTree>
    <p:extLst>
      <p:ext uri="{BB962C8B-B14F-4D97-AF65-F5344CB8AC3E}">
        <p14:creationId xmlns:p14="http://schemas.microsoft.com/office/powerpoint/2010/main" val="345524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quote is typical:</a:t>
            </a:r>
          </a:p>
          <a:p>
            <a:pPr marL="652099" lvl="1" indent="-177845">
              <a:buFont typeface="Arial" panose="020B0604020202020204" pitchFamily="34" charset="0"/>
              <a:buChar char="•"/>
            </a:pPr>
            <a:r>
              <a:rPr lang="en-US" b="0" baseline="0" dirty="0" smtClean="0"/>
              <a:t>Stigma concerning premarital sex is gone in our society.</a:t>
            </a:r>
          </a:p>
          <a:p>
            <a:pPr marL="652099" lvl="1" indent="-177845">
              <a:buFont typeface="Arial" panose="020B0604020202020204" pitchFamily="34" charset="0"/>
              <a:buChar char="•"/>
            </a:pPr>
            <a:r>
              <a:rPr lang="en-US" b="0" baseline="0" dirty="0" smtClean="0"/>
              <a:t>A “committed relationship”, regardless of marital status, is stated as good and proper</a:t>
            </a:r>
          </a:p>
        </p:txBody>
      </p:sp>
      <p:sp>
        <p:nvSpPr>
          <p:cNvPr id="4" name="Slide Number Placeholder 3"/>
          <p:cNvSpPr>
            <a:spLocks noGrp="1"/>
          </p:cNvSpPr>
          <p:nvPr>
            <p:ph type="sldNum" sz="quarter" idx="10"/>
          </p:nvPr>
        </p:nvSpPr>
        <p:spPr/>
        <p:txBody>
          <a:bodyPr/>
          <a:lstStyle/>
          <a:p>
            <a:fld id="{C45525B8-8F29-47CE-A933-751FD6B6CE86}" type="slidenum">
              <a:rPr lang="en-US" smtClean="0"/>
              <a:t>28</a:t>
            </a:fld>
            <a:endParaRPr lang="en-US"/>
          </a:p>
        </p:txBody>
      </p:sp>
    </p:spTree>
    <p:extLst>
      <p:ext uri="{BB962C8B-B14F-4D97-AF65-F5344CB8AC3E}">
        <p14:creationId xmlns:p14="http://schemas.microsoft.com/office/powerpoint/2010/main" val="1339367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Consider how our young</a:t>
            </a:r>
            <a:r>
              <a:rPr lang="en-US" b="1" baseline="0" dirty="0" smtClean="0"/>
              <a:t> people (even Christian young people) now talk: (FB)</a:t>
            </a:r>
          </a:p>
          <a:p>
            <a:pPr marL="652099" lvl="1" indent="-177845">
              <a:buFont typeface="Arial" panose="020B0604020202020204" pitchFamily="34" charset="0"/>
              <a:buChar char="•"/>
            </a:pPr>
            <a:r>
              <a:rPr lang="en-US" b="0" baseline="0" dirty="0" smtClean="0"/>
              <a:t>“Being single” means not having a boyfriend or girlfriend</a:t>
            </a:r>
          </a:p>
          <a:p>
            <a:pPr marL="652099" lvl="1" indent="-177845">
              <a:buFont typeface="Arial" panose="020B0604020202020204" pitchFamily="34" charset="0"/>
              <a:buChar char="•"/>
            </a:pPr>
            <a:r>
              <a:rPr lang="en-US" b="0" baseline="0" dirty="0" smtClean="0"/>
              <a:t>Getting “cheated on” can mean anything from flirting, to secretly dating another, to sexual activity with another person</a:t>
            </a:r>
          </a:p>
          <a:p>
            <a:pPr marL="652099" lvl="1" indent="-177845">
              <a:buFont typeface="Arial" panose="020B0604020202020204" pitchFamily="34" charset="0"/>
              <a:buChar char="•"/>
            </a:pPr>
            <a:r>
              <a:rPr lang="en-US" b="1" baseline="0" dirty="0" smtClean="0"/>
              <a:t>In today’s conversation, the concept of infidelity is linked to “committed relationships” not marriage.</a:t>
            </a:r>
          </a:p>
          <a:p>
            <a:pPr marL="652099" lvl="1" indent="-177845">
              <a:buFont typeface="Arial" panose="020B0604020202020204" pitchFamily="34" charset="0"/>
              <a:buChar char="•"/>
            </a:pPr>
            <a:r>
              <a:rPr lang="en-US" b="0" baseline="0" dirty="0" smtClean="0"/>
              <a:t>Relationships can be – Homosexual and premarital, as well as marriage.</a:t>
            </a:r>
          </a:p>
          <a:p>
            <a:pPr marL="652099" lvl="1" indent="-177845">
              <a:buFont typeface="Arial" panose="020B0604020202020204" pitchFamily="34" charset="0"/>
              <a:buChar char="•"/>
            </a:pPr>
            <a:r>
              <a:rPr lang="en-US" b="1" baseline="0" dirty="0" smtClean="0"/>
              <a:t>Quote:  “It’s not premarital sex if you never get married!”</a:t>
            </a:r>
          </a:p>
        </p:txBody>
      </p:sp>
      <p:sp>
        <p:nvSpPr>
          <p:cNvPr id="4" name="Slide Number Placeholder 3"/>
          <p:cNvSpPr>
            <a:spLocks noGrp="1"/>
          </p:cNvSpPr>
          <p:nvPr>
            <p:ph type="sldNum" sz="quarter" idx="10"/>
          </p:nvPr>
        </p:nvSpPr>
        <p:spPr/>
        <p:txBody>
          <a:bodyPr/>
          <a:lstStyle/>
          <a:p>
            <a:fld id="{C45525B8-8F29-47CE-A933-751FD6B6CE86}" type="slidenum">
              <a:rPr lang="en-US" smtClean="0"/>
              <a:t>29</a:t>
            </a:fld>
            <a:endParaRPr lang="en-US"/>
          </a:p>
        </p:txBody>
      </p:sp>
    </p:spTree>
    <p:extLst>
      <p:ext uri="{BB962C8B-B14F-4D97-AF65-F5344CB8AC3E}">
        <p14:creationId xmlns:p14="http://schemas.microsoft.com/office/powerpoint/2010/main" val="126064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32" indent="-241632">
              <a:buAutoNum type="arabicPeriod"/>
            </a:pPr>
            <a:r>
              <a:rPr lang="en-US" dirty="0" smtClean="0"/>
              <a:t>Sexual</a:t>
            </a:r>
            <a:r>
              <a:rPr lang="en-US" baseline="0" dirty="0" smtClean="0"/>
              <a:t> immorality, racism, abortion, deceit, immodesty, drunkenness, the list goes on and on.</a:t>
            </a:r>
          </a:p>
          <a:p>
            <a:pPr marL="241632" indent="-241632">
              <a:buAutoNum type="arabicPeriod"/>
            </a:pPr>
            <a:r>
              <a:rPr lang="en-US" baseline="0" dirty="0" smtClean="0"/>
              <a:t>Ex: </a:t>
            </a:r>
            <a:r>
              <a:rPr lang="en-US" dirty="0" smtClean="0"/>
              <a:t>17-year-old Sadie Robertson (Duck Dynasty)</a:t>
            </a:r>
            <a:r>
              <a:rPr lang="en-US" baseline="0" dirty="0" smtClean="0"/>
              <a:t> On Dancing with the Stars (Jokes about costume, down &amp; dirty dancing)  But, Vote for her because of her values!</a:t>
            </a:r>
          </a:p>
          <a:p>
            <a:pPr marL="241632" indent="-241632">
              <a:buAutoNum type="arabicPeriod"/>
            </a:pPr>
            <a:r>
              <a:rPr lang="en-US" baseline="0" dirty="0" smtClean="0"/>
              <a:t>When corruption is in culture, God’s people can be effected as well!</a:t>
            </a:r>
          </a:p>
          <a:p>
            <a:pPr marL="724896" lvl="1" indent="-241632">
              <a:buAutoNum type="arabicPeriod"/>
            </a:pPr>
            <a:r>
              <a:rPr lang="en-US" baseline="0" dirty="0" smtClean="0"/>
              <a:t>Israel adopting idolatry in Canaan</a:t>
            </a:r>
          </a:p>
          <a:p>
            <a:pPr marL="724896" lvl="1" indent="-241632">
              <a:buAutoNum type="arabicPeriod"/>
            </a:pPr>
            <a:r>
              <a:rPr lang="en-US" baseline="0" dirty="0" smtClean="0"/>
              <a:t>The Corinthians accepting sexual sin (1 Corinthians 5)</a:t>
            </a:r>
          </a:p>
          <a:p>
            <a:pPr marL="724896" lvl="1" indent="-241632">
              <a:buAutoNum type="arabicPeriod"/>
            </a:pPr>
            <a:r>
              <a:rPr lang="en-US" baseline="0" dirty="0" smtClean="0"/>
              <a:t>Today as well?  This is the result of a culture where:</a:t>
            </a:r>
          </a:p>
          <a:p>
            <a:r>
              <a:rPr lang="en-US" b="1" baseline="0" dirty="0" smtClean="0"/>
              <a:t>(Isaiah 5:20) </a:t>
            </a:r>
            <a:r>
              <a:rPr lang="en-US" i="1" baseline="0" dirty="0" smtClean="0"/>
              <a:t>“</a:t>
            </a:r>
            <a:r>
              <a:rPr lang="en-US" i="1" dirty="0" smtClean="0"/>
              <a:t>Woe to those who call evil good, and good evil; Who put darkness for light, and light for darkness; Who put bitter for sweet, and sweet for bitter!</a:t>
            </a:r>
          </a:p>
          <a:p>
            <a:endParaRPr lang="en-US" i="1" baseline="0" dirty="0" smtClean="0"/>
          </a:p>
          <a:p>
            <a:r>
              <a:rPr lang="en-US" i="0" baseline="0" dirty="0" smtClean="0"/>
              <a:t>4.   Differentiate between true and false ethical standards, to properly respond to moral questions that confront Christians today!</a:t>
            </a:r>
          </a:p>
        </p:txBody>
      </p:sp>
      <p:sp>
        <p:nvSpPr>
          <p:cNvPr id="4" name="Slide Number Placeholder 3"/>
          <p:cNvSpPr>
            <a:spLocks noGrp="1"/>
          </p:cNvSpPr>
          <p:nvPr>
            <p:ph type="sldNum" sz="quarter" idx="10"/>
          </p:nvPr>
        </p:nvSpPr>
        <p:spPr/>
        <p:txBody>
          <a:bodyPr/>
          <a:lstStyle/>
          <a:p>
            <a:fld id="{C45525B8-8F29-47CE-A933-751FD6B6CE86}" type="slidenum">
              <a:rPr lang="en-US" smtClean="0"/>
              <a:t>3</a:t>
            </a:fld>
            <a:endParaRPr lang="en-US"/>
          </a:p>
        </p:txBody>
      </p:sp>
    </p:spTree>
    <p:extLst>
      <p:ext uri="{BB962C8B-B14F-4D97-AF65-F5344CB8AC3E}">
        <p14:creationId xmlns:p14="http://schemas.microsoft.com/office/powerpoint/2010/main" val="535286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6</a:t>
            </a:r>
            <a:endParaRPr lang="en-US" dirty="0"/>
          </a:p>
        </p:txBody>
      </p:sp>
    </p:spTree>
    <p:extLst>
      <p:ext uri="{BB962C8B-B14F-4D97-AF65-F5344CB8AC3E}">
        <p14:creationId xmlns:p14="http://schemas.microsoft.com/office/powerpoint/2010/main" val="3014222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6</a:t>
            </a:r>
            <a:endParaRPr lang="en-US" dirty="0"/>
          </a:p>
        </p:txBody>
      </p:sp>
    </p:spTree>
    <p:extLst>
      <p:ext uri="{BB962C8B-B14F-4D97-AF65-F5344CB8AC3E}">
        <p14:creationId xmlns:p14="http://schemas.microsoft.com/office/powerpoint/2010/main" val="2955396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C45525B8-8F29-47CE-A933-751FD6B6CE86}" type="slidenum">
              <a:rPr lang="en-US" smtClean="0"/>
              <a:t>32</a:t>
            </a:fld>
            <a:endParaRPr lang="en-US"/>
          </a:p>
        </p:txBody>
      </p:sp>
    </p:spTree>
    <p:extLst>
      <p:ext uri="{BB962C8B-B14F-4D97-AF65-F5344CB8AC3E}">
        <p14:creationId xmlns:p14="http://schemas.microsoft.com/office/powerpoint/2010/main" val="3352819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is a deliberately</a:t>
            </a:r>
            <a:r>
              <a:rPr lang="en-US" baseline="0" dirty="0" smtClean="0"/>
              <a:t> mild example.</a:t>
            </a:r>
          </a:p>
          <a:p>
            <a:pPr marL="652099" lvl="1" indent="-177845">
              <a:buFont typeface="Arial" panose="020B0604020202020204" pitchFamily="34" charset="0"/>
              <a:buChar char="•"/>
            </a:pPr>
            <a:r>
              <a:rPr lang="en-US" baseline="0" dirty="0" smtClean="0"/>
              <a:t>In the article, </a:t>
            </a:r>
            <a:r>
              <a:rPr lang="en-US" baseline="0" dirty="0" err="1" smtClean="0"/>
              <a:t>Kazdin</a:t>
            </a:r>
            <a:r>
              <a:rPr lang="en-US" baseline="0" dirty="0" smtClean="0"/>
              <a:t> distinguishes between mild, and moderate to severe physical punishment</a:t>
            </a:r>
          </a:p>
          <a:p>
            <a:pPr marL="652099" lvl="1" indent="-177845">
              <a:buFont typeface="Arial" panose="020B0604020202020204" pitchFamily="34" charset="0"/>
              <a:buChar char="•"/>
            </a:pPr>
            <a:r>
              <a:rPr lang="en-US" baseline="0" dirty="0" smtClean="0"/>
              <a:t>He acknowledges, that even child development experts disagree concerning the benefits of mild physical punishment, but nevertheless advises it be foregone completely.</a:t>
            </a:r>
          </a:p>
          <a:p>
            <a:pPr marL="652099" lvl="1" indent="-177845">
              <a:buFont typeface="Arial" panose="020B0604020202020204" pitchFamily="34" charset="0"/>
              <a:buChar char="•"/>
            </a:pPr>
            <a:endParaRPr lang="en-US" baseline="0" dirty="0" smtClean="0"/>
          </a:p>
          <a:p>
            <a:r>
              <a:rPr lang="en-US" b="1" baseline="0" dirty="0" smtClean="0"/>
              <a:t>Contrast that with the following, more recent quote in the wake of the Adrian Peterson controversy…</a:t>
            </a:r>
            <a:endParaRPr lang="en-US" b="1" dirty="0"/>
          </a:p>
        </p:txBody>
      </p:sp>
      <p:sp>
        <p:nvSpPr>
          <p:cNvPr id="4" name="Slide Number Placeholder 3"/>
          <p:cNvSpPr>
            <a:spLocks noGrp="1"/>
          </p:cNvSpPr>
          <p:nvPr>
            <p:ph type="sldNum" sz="quarter" idx="10"/>
          </p:nvPr>
        </p:nvSpPr>
        <p:spPr/>
        <p:txBody>
          <a:bodyPr/>
          <a:lstStyle/>
          <a:p>
            <a:fld id="{C45525B8-8F29-47CE-A933-751FD6B6CE86}" type="slidenum">
              <a:rPr lang="en-US" smtClean="0"/>
              <a:t>33</a:t>
            </a:fld>
            <a:endParaRPr lang="en-US"/>
          </a:p>
        </p:txBody>
      </p:sp>
    </p:spTree>
    <p:extLst>
      <p:ext uri="{BB962C8B-B14F-4D97-AF65-F5344CB8AC3E}">
        <p14:creationId xmlns:p14="http://schemas.microsoft.com/office/powerpoint/2010/main" val="3289939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Continuing on Ms. Robbins said,</a:t>
            </a:r>
          </a:p>
          <a:p>
            <a:endParaRPr lang="en-US" b="1" baseline="0" dirty="0" smtClean="0"/>
          </a:p>
          <a:p>
            <a:r>
              <a:rPr lang="en-US" b="1" baseline="0" dirty="0" smtClean="0"/>
              <a:t>“</a:t>
            </a:r>
            <a:r>
              <a:rPr lang="en-US" dirty="0" smtClean="0"/>
              <a:t>It takes a lot to shift cultural norms, and the laws can be a very powerful tool in eliciting change. Ever wonder why most parents spank their kids behind closed doors? It's because deep down, they know it's wrong and don't want anyone to see it.</a:t>
            </a:r>
          </a:p>
          <a:p>
            <a:endParaRPr lang="en-US" dirty="0" smtClean="0"/>
          </a:p>
          <a:p>
            <a:r>
              <a:rPr lang="en-US" dirty="0" smtClean="0"/>
              <a:t>If parents feared jail time, they might think twice about doing it.”</a:t>
            </a:r>
          </a:p>
          <a:p>
            <a:endParaRPr lang="en-US" b="1" baseline="0" dirty="0" smtClean="0"/>
          </a:p>
        </p:txBody>
      </p:sp>
      <p:sp>
        <p:nvSpPr>
          <p:cNvPr id="4" name="Slide Number Placeholder 3"/>
          <p:cNvSpPr>
            <a:spLocks noGrp="1"/>
          </p:cNvSpPr>
          <p:nvPr>
            <p:ph type="sldNum" sz="quarter" idx="10"/>
          </p:nvPr>
        </p:nvSpPr>
        <p:spPr/>
        <p:txBody>
          <a:bodyPr/>
          <a:lstStyle/>
          <a:p>
            <a:fld id="{C45525B8-8F29-47CE-A933-751FD6B6CE86}" type="slidenum">
              <a:rPr lang="en-US" smtClean="0"/>
              <a:t>34</a:t>
            </a:fld>
            <a:endParaRPr lang="en-US"/>
          </a:p>
        </p:txBody>
      </p:sp>
    </p:spTree>
    <p:extLst>
      <p:ext uri="{BB962C8B-B14F-4D97-AF65-F5344CB8AC3E}">
        <p14:creationId xmlns:p14="http://schemas.microsoft.com/office/powerpoint/2010/main" val="3736479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an</a:t>
            </a:r>
            <a:r>
              <a:rPr lang="en-US" baseline="0" dirty="0" smtClean="0"/>
              <a:t> enlightening discussion of such chastening, read </a:t>
            </a:r>
            <a:r>
              <a:rPr lang="en-US" b="1" baseline="0" dirty="0" smtClean="0"/>
              <a:t>Hebrews 12:5-11 (READ)</a:t>
            </a:r>
          </a:p>
          <a:p>
            <a:pPr marL="652099" lvl="1" indent="-177845">
              <a:buFont typeface="Arial" panose="020B0604020202020204" pitchFamily="34" charset="0"/>
              <a:buChar char="•"/>
            </a:pPr>
            <a:r>
              <a:rPr lang="en-US" b="1" baseline="0" dirty="0" smtClean="0"/>
              <a:t>It is a loving thing to discipline your child!</a:t>
            </a:r>
            <a:endParaRPr lang="en-US" b="1" dirty="0"/>
          </a:p>
        </p:txBody>
      </p:sp>
      <p:sp>
        <p:nvSpPr>
          <p:cNvPr id="4" name="Slide Number Placeholder 3"/>
          <p:cNvSpPr>
            <a:spLocks noGrp="1"/>
          </p:cNvSpPr>
          <p:nvPr>
            <p:ph type="sldNum" sz="quarter" idx="10"/>
          </p:nvPr>
        </p:nvSpPr>
        <p:spPr/>
        <p:txBody>
          <a:bodyPr/>
          <a:lstStyle/>
          <a:p>
            <a:fld id="{C45525B8-8F29-47CE-A933-751FD6B6CE86}" type="slidenum">
              <a:rPr lang="en-US" smtClean="0"/>
              <a:t>35</a:t>
            </a:fld>
            <a:endParaRPr lang="en-US"/>
          </a:p>
        </p:txBody>
      </p:sp>
    </p:spTree>
    <p:extLst>
      <p:ext uri="{BB962C8B-B14F-4D97-AF65-F5344CB8AC3E}">
        <p14:creationId xmlns:p14="http://schemas.microsoft.com/office/powerpoint/2010/main" val="376396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anose="020B0604020202020204" pitchFamily="34" charset="0"/>
              <a:buChar char="•"/>
            </a:pPr>
            <a:r>
              <a:rPr lang="en-US" sz="1100" dirty="0"/>
              <a:t>Bullet 1: </a:t>
            </a:r>
            <a:r>
              <a:rPr lang="en-US" sz="1100" b="1" dirty="0"/>
              <a:t> James 2:1-10 (vs. 9) </a:t>
            </a:r>
            <a:r>
              <a:rPr lang="en-US" sz="1100" i="1" dirty="0"/>
              <a:t>“but if you show partiality, you commit sin.”</a:t>
            </a:r>
            <a:endParaRPr lang="en-US" sz="1100" dirty="0"/>
          </a:p>
          <a:p>
            <a:pPr marL="177845" indent="-177845">
              <a:buFont typeface="Arial" panose="020B0604020202020204" pitchFamily="34" charset="0"/>
              <a:buChar char="•"/>
            </a:pPr>
            <a:endParaRPr lang="en-US" sz="1100" dirty="0"/>
          </a:p>
          <a:p>
            <a:pPr marL="177845" indent="-177845">
              <a:buFont typeface="Arial" panose="020B0604020202020204" pitchFamily="34" charset="0"/>
              <a:buChar char="•"/>
            </a:pPr>
            <a:r>
              <a:rPr lang="en-US" sz="1100" dirty="0"/>
              <a:t>Consider, the American experience with slavery (a vile and ungodly part of our history) has influenced our thinking on the subject.</a:t>
            </a:r>
          </a:p>
          <a:p>
            <a:pPr marL="652099" lvl="1" indent="-177845">
              <a:buFont typeface="Arial" panose="020B0604020202020204" pitchFamily="34" charset="0"/>
              <a:buChar char="•"/>
            </a:pPr>
            <a:r>
              <a:rPr lang="en-US" sz="1100" dirty="0"/>
              <a:t>The skeptic (unbeliever) uses this as a wedge:  “How can you believe the Bible, when it is pro-slavery?”</a:t>
            </a:r>
          </a:p>
          <a:p>
            <a:pPr marL="652099" lvl="1" indent="-177845">
              <a:buFont typeface="Arial" panose="020B0604020202020204" pitchFamily="34" charset="0"/>
              <a:buChar char="•"/>
            </a:pPr>
            <a:r>
              <a:rPr lang="en-US" sz="1100" dirty="0"/>
              <a:t>It does no good to claim that the Bible condemns all slavery, it does not!</a:t>
            </a:r>
          </a:p>
          <a:p>
            <a:pPr marL="652099" lvl="1" indent="-177845">
              <a:buFont typeface="Arial" panose="020B0604020202020204" pitchFamily="34" charset="0"/>
              <a:buChar char="•"/>
            </a:pPr>
            <a:endParaRPr lang="en-US" sz="1100" dirty="0"/>
          </a:p>
          <a:p>
            <a:pPr marL="652099" lvl="1" indent="-177845">
              <a:buFont typeface="Arial" panose="020B0604020202020204" pitchFamily="34" charset="0"/>
              <a:buChar char="•"/>
            </a:pPr>
            <a:r>
              <a:rPr lang="en-US" sz="1100" dirty="0"/>
              <a:t>Remember, we must set aside cultural biases, and acknowledge and accept what God’s word says on the matter!</a:t>
            </a:r>
            <a:endParaRPr lang="en-US" sz="1100" i="1" dirty="0"/>
          </a:p>
        </p:txBody>
      </p:sp>
      <p:sp>
        <p:nvSpPr>
          <p:cNvPr id="4" name="Slide Number Placeholder 3"/>
          <p:cNvSpPr>
            <a:spLocks noGrp="1"/>
          </p:cNvSpPr>
          <p:nvPr>
            <p:ph type="sldNum" sz="quarter" idx="10"/>
          </p:nvPr>
        </p:nvSpPr>
        <p:spPr/>
        <p:txBody>
          <a:bodyPr/>
          <a:lstStyle/>
          <a:p>
            <a:fld id="{C45525B8-8F29-47CE-A933-751FD6B6CE86}" type="slidenum">
              <a:rPr lang="en-US" smtClean="0"/>
              <a:t>36</a:t>
            </a:fld>
            <a:endParaRPr lang="en-US"/>
          </a:p>
        </p:txBody>
      </p:sp>
    </p:spTree>
    <p:extLst>
      <p:ext uri="{BB962C8B-B14F-4D97-AF65-F5344CB8AC3E}">
        <p14:creationId xmlns:p14="http://schemas.microsoft.com/office/powerpoint/2010/main" val="1938653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a:t>
            </a:r>
            <a:r>
              <a:rPr lang="en-US" baseline="0" dirty="0" smtClean="0"/>
              <a:t> assertion is made, knowing that few if any would disagree with the sentiment.</a:t>
            </a:r>
            <a:endParaRPr lang="en-US" dirty="0"/>
          </a:p>
        </p:txBody>
      </p:sp>
      <p:sp>
        <p:nvSpPr>
          <p:cNvPr id="4" name="Slide Number Placeholder 3"/>
          <p:cNvSpPr>
            <a:spLocks noGrp="1"/>
          </p:cNvSpPr>
          <p:nvPr>
            <p:ph type="sldNum" sz="quarter" idx="10"/>
          </p:nvPr>
        </p:nvSpPr>
        <p:spPr/>
        <p:txBody>
          <a:bodyPr/>
          <a:lstStyle/>
          <a:p>
            <a:fld id="{C45525B8-8F29-47CE-A933-751FD6B6CE86}" type="slidenum">
              <a:rPr lang="en-US" smtClean="0"/>
              <a:t>37</a:t>
            </a:fld>
            <a:endParaRPr lang="en-US"/>
          </a:p>
        </p:txBody>
      </p:sp>
    </p:spTree>
    <p:extLst>
      <p:ext uri="{BB962C8B-B14F-4D97-AF65-F5344CB8AC3E}">
        <p14:creationId xmlns:p14="http://schemas.microsoft.com/office/powerpoint/2010/main" val="3189111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Logical dilemma,</a:t>
            </a:r>
            <a:r>
              <a:rPr lang="en-US" baseline="0" dirty="0" smtClean="0"/>
              <a:t> either God isn’t against slavery, or He was not capable of making Himself clear on the matter…</a:t>
            </a:r>
          </a:p>
          <a:p>
            <a:endParaRPr lang="en-US" baseline="0" dirty="0" smtClean="0"/>
          </a:p>
          <a:p>
            <a:r>
              <a:rPr lang="en-US" baseline="0" dirty="0" smtClean="0"/>
              <a:t>How do we deal with the topic?</a:t>
            </a:r>
            <a:endParaRPr lang="en-US" dirty="0"/>
          </a:p>
        </p:txBody>
      </p:sp>
      <p:sp>
        <p:nvSpPr>
          <p:cNvPr id="4" name="Slide Number Placeholder 3"/>
          <p:cNvSpPr>
            <a:spLocks noGrp="1"/>
          </p:cNvSpPr>
          <p:nvPr>
            <p:ph type="sldNum" sz="quarter" idx="10"/>
          </p:nvPr>
        </p:nvSpPr>
        <p:spPr/>
        <p:txBody>
          <a:bodyPr/>
          <a:lstStyle/>
          <a:p>
            <a:fld id="{C45525B8-8F29-47CE-A933-751FD6B6CE86}" type="slidenum">
              <a:rPr lang="en-US" smtClean="0"/>
              <a:t>38</a:t>
            </a:fld>
            <a:endParaRPr lang="en-US"/>
          </a:p>
        </p:txBody>
      </p:sp>
    </p:spTree>
    <p:extLst>
      <p:ext uri="{BB962C8B-B14F-4D97-AF65-F5344CB8AC3E}">
        <p14:creationId xmlns:p14="http://schemas.microsoft.com/office/powerpoint/2010/main" val="1806745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one may feel about how</a:t>
            </a:r>
            <a:r>
              <a:rPr lang="en-US" baseline="0" dirty="0" smtClean="0"/>
              <a:t> the Bible handles slavery (</a:t>
            </a:r>
            <a:r>
              <a:rPr lang="en-US" baseline="0" dirty="0" err="1" smtClean="0"/>
              <a:t>bondservice</a:t>
            </a:r>
            <a:r>
              <a:rPr lang="en-US" baseline="0" dirty="0" smtClean="0"/>
              <a:t>), what was regulated according to divine law in both the Old and New Testaments was a far cry from the slavery of America.</a:t>
            </a:r>
          </a:p>
          <a:p>
            <a:pPr marL="652099" lvl="1" indent="-177845">
              <a:buFont typeface="Arial" panose="020B0604020202020204" pitchFamily="34" charset="0"/>
              <a:buChar char="•"/>
            </a:pPr>
            <a:r>
              <a:rPr lang="en-US" baseline="0" dirty="0" smtClean="0"/>
              <a:t>God chose to handle </a:t>
            </a:r>
            <a:r>
              <a:rPr lang="en-US" baseline="0" dirty="0" err="1" smtClean="0"/>
              <a:t>bondservice</a:t>
            </a:r>
            <a:r>
              <a:rPr lang="en-US" baseline="0" dirty="0" smtClean="0"/>
              <a:t> by calling the servant to faithfulness, and the master to fairness</a:t>
            </a:r>
          </a:p>
          <a:p>
            <a:pPr marL="652099" lvl="1" indent="-177845">
              <a:buFont typeface="Arial" panose="020B0604020202020204" pitchFamily="34" charset="0"/>
              <a:buChar char="•"/>
            </a:pPr>
            <a:r>
              <a:rPr lang="en-US" baseline="0" dirty="0" smtClean="0"/>
              <a:t>Who are we to question God?</a:t>
            </a:r>
            <a:endParaRPr lang="en-US" dirty="0"/>
          </a:p>
        </p:txBody>
      </p:sp>
      <p:sp>
        <p:nvSpPr>
          <p:cNvPr id="4" name="Slide Number Placeholder 3"/>
          <p:cNvSpPr>
            <a:spLocks noGrp="1"/>
          </p:cNvSpPr>
          <p:nvPr>
            <p:ph type="sldNum" sz="quarter" idx="10"/>
          </p:nvPr>
        </p:nvSpPr>
        <p:spPr/>
        <p:txBody>
          <a:bodyPr/>
          <a:lstStyle/>
          <a:p>
            <a:fld id="{C45525B8-8F29-47CE-A933-751FD6B6CE86}" type="slidenum">
              <a:rPr lang="en-US" smtClean="0"/>
              <a:t>39</a:t>
            </a:fld>
            <a:endParaRPr lang="en-US"/>
          </a:p>
        </p:txBody>
      </p:sp>
    </p:spTree>
    <p:extLst>
      <p:ext uri="{BB962C8B-B14F-4D97-AF65-F5344CB8AC3E}">
        <p14:creationId xmlns:p14="http://schemas.microsoft.com/office/powerpoint/2010/main" val="312963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folly in man seeking to determine right and wrong without help from God!</a:t>
            </a:r>
          </a:p>
          <a:p>
            <a:pPr marL="664488" lvl="1" indent="-181225">
              <a:buFont typeface="Arial" panose="020B0604020202020204" pitchFamily="34" charset="0"/>
              <a:buChar char="•"/>
            </a:pPr>
            <a:r>
              <a:rPr lang="en-US" b="1" baseline="0" dirty="0" smtClean="0"/>
              <a:t>(Proverbs 14:12), </a:t>
            </a:r>
            <a:r>
              <a:rPr lang="en-US" i="1" baseline="0" dirty="0" smtClean="0"/>
              <a:t>“There is way that seems right to a man, but its end is the way of death”</a:t>
            </a:r>
          </a:p>
          <a:p>
            <a:pPr marL="664488" lvl="1" indent="-181225">
              <a:buFont typeface="Arial" panose="020B0604020202020204" pitchFamily="34" charset="0"/>
              <a:buChar char="•"/>
            </a:pPr>
            <a:r>
              <a:rPr lang="en-US" b="1" baseline="0" dirty="0" smtClean="0"/>
              <a:t>(Jeremiah 10:23), </a:t>
            </a:r>
            <a:r>
              <a:rPr lang="en-US" i="1" baseline="0" dirty="0" smtClean="0"/>
              <a:t>“O Lord, I know the way of man is not in himself; it is not in man who walk to direct his own steps.”</a:t>
            </a:r>
          </a:p>
          <a:p>
            <a:pPr marL="664488" lvl="1" indent="-181225">
              <a:buFont typeface="Arial" panose="020B0604020202020204" pitchFamily="34" charset="0"/>
              <a:buChar char="•"/>
            </a:pPr>
            <a:endParaRPr lang="en-US" i="1" baseline="0" dirty="0" smtClean="0"/>
          </a:p>
          <a:p>
            <a:r>
              <a:rPr lang="en-US" i="0" baseline="0" dirty="0" smtClean="0"/>
              <a:t>To begin, we will consider some of these Standards/philosophies of men</a:t>
            </a:r>
            <a:endParaRPr lang="en-US" i="0" dirty="0"/>
          </a:p>
        </p:txBody>
      </p:sp>
      <p:sp>
        <p:nvSpPr>
          <p:cNvPr id="4" name="Slide Number Placeholder 3"/>
          <p:cNvSpPr>
            <a:spLocks noGrp="1"/>
          </p:cNvSpPr>
          <p:nvPr>
            <p:ph type="sldNum" sz="quarter" idx="10"/>
          </p:nvPr>
        </p:nvSpPr>
        <p:spPr/>
        <p:txBody>
          <a:bodyPr/>
          <a:lstStyle/>
          <a:p>
            <a:fld id="{C45525B8-8F29-47CE-A933-751FD6B6CE86}" type="slidenum">
              <a:rPr lang="en-US" smtClean="0"/>
              <a:t>4</a:t>
            </a:fld>
            <a:endParaRPr lang="en-US"/>
          </a:p>
        </p:txBody>
      </p:sp>
    </p:spTree>
    <p:extLst>
      <p:ext uri="{BB962C8B-B14F-4D97-AF65-F5344CB8AC3E}">
        <p14:creationId xmlns:p14="http://schemas.microsoft.com/office/powerpoint/2010/main" val="35837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despite our cultural biases, and our agreement that what happened in  America was vile and sinful, we can’t twist what the scriptures teach on this matter.  We acknowledge that though the Christian faith greatly regulates the behavior of the slave owner, it does not condemn him.</a:t>
            </a:r>
            <a:endParaRPr lang="en-US" dirty="0"/>
          </a:p>
        </p:txBody>
      </p:sp>
      <p:sp>
        <p:nvSpPr>
          <p:cNvPr id="4" name="Slide Number Placeholder 3"/>
          <p:cNvSpPr>
            <a:spLocks noGrp="1"/>
          </p:cNvSpPr>
          <p:nvPr>
            <p:ph type="sldNum" sz="quarter" idx="10"/>
          </p:nvPr>
        </p:nvSpPr>
        <p:spPr/>
        <p:txBody>
          <a:bodyPr/>
          <a:lstStyle/>
          <a:p>
            <a:fld id="{C45525B8-8F29-47CE-A933-751FD6B6CE86}" type="slidenum">
              <a:rPr lang="en-US" smtClean="0"/>
              <a:t>40</a:t>
            </a:fld>
            <a:endParaRPr lang="en-US"/>
          </a:p>
        </p:txBody>
      </p:sp>
    </p:spTree>
    <p:extLst>
      <p:ext uri="{BB962C8B-B14F-4D97-AF65-F5344CB8AC3E}">
        <p14:creationId xmlns:p14="http://schemas.microsoft.com/office/powerpoint/2010/main" val="2027497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mtClean="0"/>
              <a:t>6</a:t>
            </a:r>
            <a:endParaRPr lang="en-US" dirty="0"/>
          </a:p>
        </p:txBody>
      </p:sp>
    </p:spTree>
    <p:extLst>
      <p:ext uri="{BB962C8B-B14F-4D97-AF65-F5344CB8AC3E}">
        <p14:creationId xmlns:p14="http://schemas.microsoft.com/office/powerpoint/2010/main" val="3099448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Resources for other issues:</a:t>
            </a:r>
          </a:p>
          <a:p>
            <a:pPr marL="652099" lvl="1" indent="-177845">
              <a:buFont typeface="Arial" panose="020B0604020202020204" pitchFamily="34" charset="0"/>
              <a:buChar char="•"/>
            </a:pPr>
            <a:r>
              <a:rPr lang="en-US" dirty="0" smtClean="0"/>
              <a:t>Note:  Lack of time necessitated</a:t>
            </a:r>
            <a:r>
              <a:rPr lang="en-US" baseline="0" dirty="0" smtClean="0"/>
              <a:t> only a cursory examination of each resource.  I only endorse the material as far as it is in keeping with what the Bible actually teaches.</a:t>
            </a:r>
          </a:p>
          <a:p>
            <a:pPr marL="652099" lvl="1" indent="-177845">
              <a:buFont typeface="Arial" panose="020B0604020202020204" pitchFamily="34" charset="0"/>
              <a:buChar char="•"/>
            </a:pPr>
            <a:r>
              <a:rPr lang="en-US" baseline="0" dirty="0" smtClean="0"/>
              <a:t>Resource:  Searches from the website:  seekye1st.net</a:t>
            </a:r>
            <a:endParaRPr lang="en-US" dirty="0"/>
          </a:p>
        </p:txBody>
      </p:sp>
      <p:sp>
        <p:nvSpPr>
          <p:cNvPr id="4" name="Slide Number Placeholder 3"/>
          <p:cNvSpPr>
            <a:spLocks noGrp="1"/>
          </p:cNvSpPr>
          <p:nvPr>
            <p:ph type="sldNum" sz="quarter" idx="10"/>
          </p:nvPr>
        </p:nvSpPr>
        <p:spPr/>
        <p:txBody>
          <a:bodyPr/>
          <a:lstStyle/>
          <a:p>
            <a:fld id="{C45525B8-8F29-47CE-A933-751FD6B6CE86}" type="slidenum">
              <a:rPr lang="en-US" smtClean="0"/>
              <a:t>42</a:t>
            </a:fld>
            <a:endParaRPr lang="en-US"/>
          </a:p>
        </p:txBody>
      </p:sp>
    </p:spTree>
    <p:extLst>
      <p:ext uri="{BB962C8B-B14F-4D97-AF65-F5344CB8AC3E}">
        <p14:creationId xmlns:p14="http://schemas.microsoft.com/office/powerpoint/2010/main" val="148443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Days of the Judges:</a:t>
            </a:r>
          </a:p>
          <a:p>
            <a:pPr marL="181225" indent="-181225">
              <a:buFont typeface="Arial" panose="020B0604020202020204" pitchFamily="34" charset="0"/>
              <a:buChar char="•"/>
            </a:pPr>
            <a:r>
              <a:rPr lang="en-US" dirty="0" smtClean="0"/>
              <a:t>A</a:t>
            </a:r>
            <a:r>
              <a:rPr lang="en-US" baseline="0" dirty="0" smtClean="0"/>
              <a:t> man by the name of Micah, practicing idolatry, thinking God would be pleased with him because a Levite agreed to be his personal priest.</a:t>
            </a:r>
            <a:endParaRPr lang="en-US" dirty="0" smtClean="0"/>
          </a:p>
          <a:p>
            <a:r>
              <a:rPr lang="en-US" b="1" dirty="0" smtClean="0"/>
              <a:t>(Judges</a:t>
            </a:r>
            <a:r>
              <a:rPr lang="en-US" b="1" baseline="0" dirty="0" smtClean="0"/>
              <a:t> 17:6), </a:t>
            </a:r>
            <a:r>
              <a:rPr lang="en-US" i="1" dirty="0" smtClean="0"/>
              <a:t>“In those days there was no king in Israel; everyone did what was right in his own eyes.” </a:t>
            </a:r>
            <a:r>
              <a:rPr lang="en-US" b="1" i="0" dirty="0" smtClean="0"/>
              <a:t>(When men do what is right in their own eyes, that is when good is called evil, and evil is called good).</a:t>
            </a:r>
          </a:p>
          <a:p>
            <a:endParaRPr lang="en-US" i="1" dirty="0" smtClean="0"/>
          </a:p>
          <a:p>
            <a:r>
              <a:rPr lang="en-US" i="0" dirty="0" smtClean="0"/>
              <a:t>First</a:t>
            </a:r>
            <a:r>
              <a:rPr lang="en-US" i="0" baseline="0" dirty="0" smtClean="0"/>
              <a:t> example of calling good evil, and evil good, in Garden at Eve’s temptation from the serpent:</a:t>
            </a:r>
          </a:p>
          <a:p>
            <a:r>
              <a:rPr lang="en-US" b="1" i="0" baseline="0" dirty="0" smtClean="0"/>
              <a:t>(Genesis 3:4b-5), </a:t>
            </a:r>
            <a:r>
              <a:rPr lang="en-US" i="1" baseline="0" dirty="0" smtClean="0"/>
              <a:t>“For God knows that in the day you eat of it your eyes will be opened, and you will be like God, knowing good and evil.”</a:t>
            </a:r>
          </a:p>
          <a:p>
            <a:pPr marL="664488" lvl="1" indent="-181225">
              <a:buFont typeface="Arial" panose="020B0604020202020204" pitchFamily="34" charset="0"/>
              <a:buChar char="•"/>
            </a:pPr>
            <a:r>
              <a:rPr lang="en-US" i="0" baseline="0" dirty="0" smtClean="0"/>
              <a:t>Eve was deceived… sin entered into the world</a:t>
            </a:r>
            <a:endParaRPr lang="en-US" i="0" dirty="0"/>
          </a:p>
        </p:txBody>
      </p:sp>
      <p:sp>
        <p:nvSpPr>
          <p:cNvPr id="4" name="Slide Number Placeholder 3"/>
          <p:cNvSpPr>
            <a:spLocks noGrp="1"/>
          </p:cNvSpPr>
          <p:nvPr>
            <p:ph type="sldNum" sz="quarter" idx="10"/>
          </p:nvPr>
        </p:nvSpPr>
        <p:spPr/>
        <p:txBody>
          <a:bodyPr/>
          <a:lstStyle/>
          <a:p>
            <a:fld id="{C45525B8-8F29-47CE-A933-751FD6B6CE86}" type="slidenum">
              <a:rPr lang="en-US" smtClean="0"/>
              <a:t>5</a:t>
            </a:fld>
            <a:endParaRPr lang="en-US"/>
          </a:p>
        </p:txBody>
      </p:sp>
    </p:spTree>
    <p:extLst>
      <p:ext uri="{BB962C8B-B14F-4D97-AF65-F5344CB8AC3E}">
        <p14:creationId xmlns:p14="http://schemas.microsoft.com/office/powerpoint/2010/main" val="361658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a:t>Paul </a:t>
            </a:r>
            <a:r>
              <a:rPr lang="en-US" i="1" dirty="0"/>
              <a:t>“was provoked within… when he saw the city was given over to idols” </a:t>
            </a:r>
            <a:r>
              <a:rPr lang="en-US" b="1" dirty="0"/>
              <a:t>(vs. 16)</a:t>
            </a:r>
          </a:p>
          <a:p>
            <a:endParaRPr lang="en-US" dirty="0"/>
          </a:p>
          <a:p>
            <a:pPr marL="181225" indent="-181225">
              <a:buFont typeface="Arial" panose="020B0604020202020204" pitchFamily="34" charset="0"/>
              <a:buChar char="•"/>
            </a:pPr>
            <a:r>
              <a:rPr lang="en-US" dirty="0"/>
              <a:t>He preached on Mars Hill to the Athenians, who </a:t>
            </a:r>
            <a:r>
              <a:rPr lang="en-US" i="1" dirty="0"/>
              <a:t>“spent their time in nothing else but either to tell or to hear some new thing” </a:t>
            </a:r>
            <a:r>
              <a:rPr lang="en-US" b="1" dirty="0"/>
              <a:t>(Acts 17:21).  </a:t>
            </a:r>
          </a:p>
          <a:p>
            <a:endParaRPr lang="en-US" b="1" dirty="0"/>
          </a:p>
          <a:p>
            <a:pPr marL="181225" indent="-181225">
              <a:buFont typeface="Arial" panose="020B0604020202020204" pitchFamily="34" charset="0"/>
              <a:buChar char="•"/>
            </a:pPr>
            <a:r>
              <a:rPr lang="en-US" dirty="0"/>
              <a:t>Among those men, </a:t>
            </a:r>
            <a:r>
              <a:rPr lang="en-US" i="1" dirty="0"/>
              <a:t>“Epicurean and Stoic philosophers” </a:t>
            </a:r>
            <a:r>
              <a:rPr lang="en-US" dirty="0"/>
              <a:t>were singled out as individuals who Paul encountered </a:t>
            </a:r>
            <a:r>
              <a:rPr lang="en-US" b="1" dirty="0"/>
              <a:t>(cf. vs. 18). </a:t>
            </a:r>
          </a:p>
        </p:txBody>
      </p:sp>
      <p:sp>
        <p:nvSpPr>
          <p:cNvPr id="4" name="Slide Number Placeholder 3"/>
          <p:cNvSpPr>
            <a:spLocks noGrp="1"/>
          </p:cNvSpPr>
          <p:nvPr>
            <p:ph type="sldNum" sz="quarter" idx="10"/>
          </p:nvPr>
        </p:nvSpPr>
        <p:spPr/>
        <p:txBody>
          <a:bodyPr/>
          <a:lstStyle/>
          <a:p>
            <a:fld id="{C45525B8-8F29-47CE-A933-751FD6B6CE86}" type="slidenum">
              <a:rPr lang="en-US" smtClean="0"/>
              <a:t>6</a:t>
            </a:fld>
            <a:endParaRPr lang="en-US"/>
          </a:p>
        </p:txBody>
      </p:sp>
    </p:spTree>
    <p:extLst>
      <p:ext uri="{BB962C8B-B14F-4D97-AF65-F5344CB8AC3E}">
        <p14:creationId xmlns:p14="http://schemas.microsoft.com/office/powerpoint/2010/main" val="358385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b="1" dirty="0" smtClean="0"/>
              <a:t>Belief:  True</a:t>
            </a:r>
            <a:r>
              <a:rPr lang="en-US" b="1" baseline="0" dirty="0" smtClean="0"/>
              <a:t> pleasure coincides with virtue</a:t>
            </a:r>
          </a:p>
          <a:p>
            <a:pPr marL="664488" lvl="1" indent="-181225">
              <a:buFont typeface="Arial" panose="020B0604020202020204" pitchFamily="34" charset="0"/>
              <a:buChar char="•"/>
            </a:pPr>
            <a:r>
              <a:rPr lang="en-US" baseline="0" dirty="0" smtClean="0"/>
              <a:t>Excess evil only because of negative consequences</a:t>
            </a:r>
          </a:p>
          <a:p>
            <a:pPr marL="664488" lvl="1" indent="-181225">
              <a:buFont typeface="Arial" panose="020B0604020202020204" pitchFamily="34" charset="0"/>
              <a:buChar char="•"/>
            </a:pPr>
            <a:r>
              <a:rPr lang="en-US" baseline="0" dirty="0" smtClean="0"/>
              <a:t>Trials virtuous only if they lead to a better future life</a:t>
            </a:r>
          </a:p>
          <a:p>
            <a:pPr marL="664488" lvl="1" indent="-181225">
              <a:buFont typeface="Arial" panose="020B0604020202020204" pitchFamily="34" charset="0"/>
              <a:buChar char="•"/>
            </a:pPr>
            <a:r>
              <a:rPr lang="en-US" baseline="0" dirty="0" smtClean="0"/>
              <a:t>Main goal was the pursuit of a pleasurable, care free life</a:t>
            </a:r>
          </a:p>
          <a:p>
            <a:pPr marL="664488" lvl="1" indent="-181225">
              <a:buFont typeface="Arial" panose="020B0604020202020204" pitchFamily="34" charset="0"/>
              <a:buChar char="•"/>
            </a:pPr>
            <a:endParaRPr lang="en-US" baseline="0" dirty="0" smtClean="0"/>
          </a:p>
          <a:p>
            <a:r>
              <a:rPr lang="en-US" baseline="0" dirty="0" smtClean="0"/>
              <a:t>Imagine how foolish would have seemed Paul’s assertion that God, </a:t>
            </a:r>
            <a:r>
              <a:rPr lang="en-US" i="1" baseline="0" dirty="0" smtClean="0"/>
              <a:t>“commands all men everywhere to repent” </a:t>
            </a:r>
            <a:r>
              <a:rPr lang="en-US" baseline="0" dirty="0" smtClean="0"/>
              <a:t>(vs. 30).</a:t>
            </a:r>
          </a:p>
          <a:p>
            <a:endParaRPr lang="en-US" baseline="0" dirty="0" smtClean="0"/>
          </a:p>
          <a:p>
            <a:pPr marL="181225" indent="-181225">
              <a:buFont typeface="Arial" panose="020B0604020202020204" pitchFamily="34" charset="0"/>
              <a:buChar char="•"/>
            </a:pPr>
            <a:r>
              <a:rPr lang="en-US" baseline="0" dirty="0" smtClean="0"/>
              <a:t>Their standard of right or wrong coincided with their own fleshly impulses</a:t>
            </a:r>
            <a:endParaRPr lang="en-US" dirty="0"/>
          </a:p>
        </p:txBody>
      </p:sp>
      <p:sp>
        <p:nvSpPr>
          <p:cNvPr id="4" name="Slide Number Placeholder 3"/>
          <p:cNvSpPr>
            <a:spLocks noGrp="1"/>
          </p:cNvSpPr>
          <p:nvPr>
            <p:ph type="sldNum" sz="quarter" idx="10"/>
          </p:nvPr>
        </p:nvSpPr>
        <p:spPr/>
        <p:txBody>
          <a:bodyPr/>
          <a:lstStyle/>
          <a:p>
            <a:fld id="{C45525B8-8F29-47CE-A933-751FD6B6CE86}" type="slidenum">
              <a:rPr lang="en-US" smtClean="0"/>
              <a:t>7</a:t>
            </a:fld>
            <a:endParaRPr lang="en-US"/>
          </a:p>
        </p:txBody>
      </p:sp>
    </p:spTree>
    <p:extLst>
      <p:ext uri="{BB962C8B-B14F-4D97-AF65-F5344CB8AC3E}">
        <p14:creationId xmlns:p14="http://schemas.microsoft.com/office/powerpoint/2010/main" val="328241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b="1" dirty="0" smtClean="0"/>
              <a:t>Belief:</a:t>
            </a:r>
            <a:r>
              <a:rPr lang="en-US" b="1" baseline="0" dirty="0" smtClean="0"/>
              <a:t> Peace of mind is the greatest virtue</a:t>
            </a:r>
          </a:p>
          <a:p>
            <a:pPr marL="664488" lvl="1" indent="-181225">
              <a:buFont typeface="Arial" panose="020B0604020202020204" pitchFamily="34" charset="0"/>
              <a:buChar char="•"/>
            </a:pPr>
            <a:r>
              <a:rPr lang="en-US" baseline="0" dirty="0" smtClean="0"/>
              <a:t>The mastery of the will (self-control) is the key</a:t>
            </a:r>
          </a:p>
          <a:p>
            <a:pPr marL="664488" lvl="1" indent="-181225">
              <a:buFont typeface="Arial" panose="020B0604020202020204" pitchFamily="34" charset="0"/>
              <a:buChar char="•"/>
            </a:pPr>
            <a:r>
              <a:rPr lang="en-US" baseline="0" dirty="0" smtClean="0"/>
              <a:t>While some truth here (“</a:t>
            </a:r>
            <a:r>
              <a:rPr lang="en-US" i="1" baseline="0" dirty="0" smtClean="0"/>
              <a:t>And everyone who competes for the prize is temperate in all things”, </a:t>
            </a:r>
            <a:r>
              <a:rPr lang="en-US" b="1" baseline="0" dirty="0" smtClean="0"/>
              <a:t>1 Cor. 9:25</a:t>
            </a:r>
            <a:r>
              <a:rPr lang="en-US" baseline="0" dirty="0" smtClean="0"/>
              <a:t>).  The concept was </a:t>
            </a:r>
            <a:r>
              <a:rPr lang="en-US" b="1" baseline="0" dirty="0" smtClean="0"/>
              <a:t>distorted!</a:t>
            </a:r>
          </a:p>
          <a:p>
            <a:pPr marL="664488" lvl="1" indent="-181225">
              <a:buFont typeface="Arial" panose="020B0604020202020204" pitchFamily="34" charset="0"/>
              <a:buChar char="•"/>
            </a:pPr>
            <a:r>
              <a:rPr lang="en-US" b="1" baseline="0" dirty="0" smtClean="0"/>
              <a:t>Ex: The Stoics believed all sexual activity is an impediment to peace of mind, and to be avoided</a:t>
            </a:r>
          </a:p>
          <a:p>
            <a:pPr marL="664488" lvl="1" indent="-181225">
              <a:buFont typeface="Arial" panose="020B0604020202020204" pitchFamily="34" charset="0"/>
              <a:buChar char="•"/>
            </a:pPr>
            <a:r>
              <a:rPr lang="en-US" b="0" baseline="0" dirty="0" smtClean="0"/>
              <a:t>In contrast, Bible extols virtue of sex relationship within the husband/wife relationship (1 Cor. 7:3-5; Heb. 13:4).</a:t>
            </a:r>
          </a:p>
          <a:p>
            <a:pPr marL="664488" lvl="1" indent="-181225">
              <a:buFont typeface="Arial" panose="020B0604020202020204" pitchFamily="34" charset="0"/>
              <a:buChar char="•"/>
            </a:pPr>
            <a:endParaRPr lang="en-US" b="0" baseline="0" dirty="0" smtClean="0"/>
          </a:p>
          <a:p>
            <a:pPr marL="181225" indent="-181225">
              <a:buFont typeface="Arial" panose="020B0604020202020204" pitchFamily="34" charset="0"/>
              <a:buChar char="•"/>
            </a:pPr>
            <a:r>
              <a:rPr lang="en-US" b="0" baseline="0" dirty="0" smtClean="0"/>
              <a:t>Paul’s view of self-denial, for self-denial’s sake?</a:t>
            </a:r>
          </a:p>
          <a:p>
            <a:r>
              <a:rPr lang="en-US" b="1" baseline="0" dirty="0" smtClean="0"/>
              <a:t>(Colossians 2:23), </a:t>
            </a:r>
            <a:r>
              <a:rPr lang="en-US" b="0" baseline="0" dirty="0" smtClean="0"/>
              <a:t>“</a:t>
            </a:r>
            <a:r>
              <a:rPr lang="en-US" i="1" dirty="0"/>
              <a:t>“These things indeed have an appearance of wisdom in self-imposed religion, false humility, and neglect of the body, but are of no value against the indulgence of the flesh”</a:t>
            </a:r>
            <a:r>
              <a:rPr lang="en-US" dirty="0"/>
              <a:t> </a:t>
            </a:r>
          </a:p>
        </p:txBody>
      </p:sp>
      <p:sp>
        <p:nvSpPr>
          <p:cNvPr id="4" name="Slide Number Placeholder 3"/>
          <p:cNvSpPr>
            <a:spLocks noGrp="1"/>
          </p:cNvSpPr>
          <p:nvPr>
            <p:ph type="sldNum" sz="quarter" idx="10"/>
          </p:nvPr>
        </p:nvSpPr>
        <p:spPr/>
        <p:txBody>
          <a:bodyPr/>
          <a:lstStyle/>
          <a:p>
            <a:fld id="{C45525B8-8F29-47CE-A933-751FD6B6CE86}" type="slidenum">
              <a:rPr lang="en-US" smtClean="0"/>
              <a:t>8</a:t>
            </a:fld>
            <a:endParaRPr lang="en-US"/>
          </a:p>
        </p:txBody>
      </p:sp>
    </p:spTree>
    <p:extLst>
      <p:ext uri="{BB962C8B-B14F-4D97-AF65-F5344CB8AC3E}">
        <p14:creationId xmlns:p14="http://schemas.microsoft.com/office/powerpoint/2010/main" val="18665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 continue to formulate</a:t>
            </a:r>
            <a:r>
              <a:rPr lang="en-US" baseline="0" dirty="0" smtClean="0"/>
              <a:t> ethical philosophies.  And, it seems as time progresses, these ideas about right and wrong become more and more distant from what God has established!</a:t>
            </a:r>
            <a:endParaRPr lang="en-US" dirty="0"/>
          </a:p>
        </p:txBody>
      </p:sp>
      <p:sp>
        <p:nvSpPr>
          <p:cNvPr id="4" name="Slide Number Placeholder 3"/>
          <p:cNvSpPr>
            <a:spLocks noGrp="1"/>
          </p:cNvSpPr>
          <p:nvPr>
            <p:ph type="sldNum" sz="quarter" idx="10"/>
          </p:nvPr>
        </p:nvSpPr>
        <p:spPr/>
        <p:txBody>
          <a:bodyPr/>
          <a:lstStyle/>
          <a:p>
            <a:fld id="{C45525B8-8F29-47CE-A933-751FD6B6CE86}" type="slidenum">
              <a:rPr lang="en-US" smtClean="0"/>
              <a:t>9</a:t>
            </a:fld>
            <a:endParaRPr lang="en-US"/>
          </a:p>
        </p:txBody>
      </p:sp>
    </p:spTree>
    <p:extLst>
      <p:ext uri="{BB962C8B-B14F-4D97-AF65-F5344CB8AC3E}">
        <p14:creationId xmlns:p14="http://schemas.microsoft.com/office/powerpoint/2010/main" val="323155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9/20/2014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9/20/2014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9/20/2014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9/20/2014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9/20/2014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9/20/2014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9/20/2014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9/20/2014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9/20/2014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9/20/2014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9/20/2014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9/20/2014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9/20/2014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9/20/2014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9/20/2014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9/20/2014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9/20/2014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9/20/2014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2257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687" y="365125"/>
            <a:ext cx="11015331" cy="1325563"/>
          </a:xfrm>
        </p:spPr>
        <p:txBody>
          <a:bodyPr>
            <a:normAutofit/>
          </a:bodyPr>
          <a:lstStyle/>
          <a:p>
            <a:r>
              <a:rPr lang="en-US" sz="4800" b="1" dirty="0" smtClean="0">
                <a:solidFill>
                  <a:srgbClr val="FFC000"/>
                </a:solidFill>
              </a:rPr>
              <a:t>Examples of Humanly Derived Ethics</a:t>
            </a:r>
            <a:endParaRPr lang="en-US" sz="4800" b="1" dirty="0">
              <a:solidFill>
                <a:srgbClr val="FFC000"/>
              </a:solidFill>
            </a:endParaRPr>
          </a:p>
        </p:txBody>
      </p:sp>
      <p:sp>
        <p:nvSpPr>
          <p:cNvPr id="3" name="Content Placeholder 2"/>
          <p:cNvSpPr>
            <a:spLocks noGrp="1"/>
          </p:cNvSpPr>
          <p:nvPr>
            <p:ph idx="1"/>
          </p:nvPr>
        </p:nvSpPr>
        <p:spPr>
          <a:xfrm>
            <a:off x="765544" y="1825625"/>
            <a:ext cx="10588256" cy="4341259"/>
          </a:xfrm>
        </p:spPr>
        <p:txBody>
          <a:bodyPr>
            <a:normAutofit/>
          </a:bodyPr>
          <a:lstStyle/>
          <a:p>
            <a:pPr marL="681038" indent="-446088"/>
            <a:r>
              <a:rPr lang="en-US" sz="4000" b="1" dirty="0" smtClean="0">
                <a:solidFill>
                  <a:schemeClr val="tx1"/>
                </a:solidFill>
              </a:rPr>
              <a:t>The Greeks (Acts 17:16-21)</a:t>
            </a:r>
          </a:p>
          <a:p>
            <a:pPr marL="1254125" lvl="2" indent="-403225"/>
            <a:r>
              <a:rPr lang="en-US" sz="3600" i="1" dirty="0" smtClean="0">
                <a:solidFill>
                  <a:schemeClr val="tx1"/>
                </a:solidFill>
              </a:rPr>
              <a:t>Epicureans</a:t>
            </a:r>
            <a:r>
              <a:rPr lang="en-US" sz="3600" dirty="0" smtClean="0">
                <a:solidFill>
                  <a:schemeClr val="tx1"/>
                </a:solidFill>
              </a:rPr>
              <a:t> – A hedonistic philosophy</a:t>
            </a:r>
          </a:p>
          <a:p>
            <a:pPr marL="1254125" lvl="2" indent="-403225"/>
            <a:r>
              <a:rPr lang="en-US" sz="3600" i="1" dirty="0" smtClean="0">
                <a:solidFill>
                  <a:schemeClr val="tx1"/>
                </a:solidFill>
              </a:rPr>
              <a:t>Stoics</a:t>
            </a:r>
            <a:r>
              <a:rPr lang="en-US" sz="3600" dirty="0" smtClean="0">
                <a:solidFill>
                  <a:schemeClr val="tx1"/>
                </a:solidFill>
              </a:rPr>
              <a:t> – A perverted view of temperance</a:t>
            </a:r>
          </a:p>
          <a:p>
            <a:pPr marL="681038" indent="-446088"/>
            <a:r>
              <a:rPr lang="en-US" sz="4000" b="1" dirty="0" smtClean="0">
                <a:solidFill>
                  <a:schemeClr val="tx1"/>
                </a:solidFill>
              </a:rPr>
              <a:t>Modern Day Ethical Philosophies</a:t>
            </a:r>
          </a:p>
          <a:p>
            <a:pPr marL="1254125" lvl="2" indent="-446088"/>
            <a:r>
              <a:rPr lang="en-US" sz="3600" i="1" dirty="0" smtClean="0">
                <a:solidFill>
                  <a:srgbClr val="FFC000"/>
                </a:solidFill>
              </a:rPr>
              <a:t>Consequentialism</a:t>
            </a:r>
            <a:r>
              <a:rPr lang="en-US" sz="3600" dirty="0" smtClean="0"/>
              <a:t> </a:t>
            </a:r>
            <a:r>
              <a:rPr lang="en-US" sz="3600" dirty="0" smtClean="0">
                <a:solidFill>
                  <a:schemeClr val="tx1"/>
                </a:solidFill>
              </a:rPr>
              <a:t>– Situation Ethics</a:t>
            </a:r>
          </a:p>
        </p:txBody>
      </p:sp>
    </p:spTree>
    <p:extLst>
      <p:ext uri="{BB962C8B-B14F-4D97-AF65-F5344CB8AC3E}">
        <p14:creationId xmlns:p14="http://schemas.microsoft.com/office/powerpoint/2010/main" val="9605972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687" y="365125"/>
            <a:ext cx="11015331" cy="1325563"/>
          </a:xfrm>
        </p:spPr>
        <p:txBody>
          <a:bodyPr>
            <a:normAutofit/>
          </a:bodyPr>
          <a:lstStyle/>
          <a:p>
            <a:r>
              <a:rPr lang="en-US" sz="4800" b="1" dirty="0" smtClean="0">
                <a:solidFill>
                  <a:srgbClr val="FFC000"/>
                </a:solidFill>
              </a:rPr>
              <a:t>Examples of Humanly Derived Ethics</a:t>
            </a:r>
            <a:endParaRPr lang="en-US" sz="4800" b="1" dirty="0">
              <a:solidFill>
                <a:srgbClr val="FFC000"/>
              </a:solidFill>
            </a:endParaRPr>
          </a:p>
        </p:txBody>
      </p:sp>
      <p:sp>
        <p:nvSpPr>
          <p:cNvPr id="3" name="Content Placeholder 2"/>
          <p:cNvSpPr>
            <a:spLocks noGrp="1"/>
          </p:cNvSpPr>
          <p:nvPr>
            <p:ph idx="1"/>
          </p:nvPr>
        </p:nvSpPr>
        <p:spPr>
          <a:xfrm>
            <a:off x="765544" y="1825625"/>
            <a:ext cx="10588256" cy="4341259"/>
          </a:xfrm>
        </p:spPr>
        <p:txBody>
          <a:bodyPr>
            <a:normAutofit/>
          </a:bodyPr>
          <a:lstStyle/>
          <a:p>
            <a:pPr marL="681038" indent="-446088"/>
            <a:r>
              <a:rPr lang="en-US" sz="4000" b="1" dirty="0" smtClean="0">
                <a:solidFill>
                  <a:schemeClr val="tx1"/>
                </a:solidFill>
              </a:rPr>
              <a:t>The Greeks (Acts 17:16-21)</a:t>
            </a:r>
          </a:p>
          <a:p>
            <a:pPr marL="1254125" lvl="2" indent="-403225"/>
            <a:r>
              <a:rPr lang="en-US" sz="3600" i="1" dirty="0" smtClean="0">
                <a:solidFill>
                  <a:schemeClr val="tx1"/>
                </a:solidFill>
              </a:rPr>
              <a:t>Epicureans</a:t>
            </a:r>
            <a:r>
              <a:rPr lang="en-US" sz="3600" dirty="0" smtClean="0">
                <a:solidFill>
                  <a:schemeClr val="tx1"/>
                </a:solidFill>
              </a:rPr>
              <a:t> – A hedonistic philosophy</a:t>
            </a:r>
          </a:p>
          <a:p>
            <a:pPr marL="1254125" lvl="2" indent="-403225"/>
            <a:r>
              <a:rPr lang="en-US" sz="3600" i="1" dirty="0" smtClean="0">
                <a:solidFill>
                  <a:schemeClr val="tx1"/>
                </a:solidFill>
              </a:rPr>
              <a:t>Stoics</a:t>
            </a:r>
            <a:r>
              <a:rPr lang="en-US" sz="3600" dirty="0" smtClean="0">
                <a:solidFill>
                  <a:schemeClr val="tx1"/>
                </a:solidFill>
              </a:rPr>
              <a:t> – A perverted view of temperance</a:t>
            </a:r>
          </a:p>
          <a:p>
            <a:pPr marL="681038" indent="-446088"/>
            <a:r>
              <a:rPr lang="en-US" sz="4000" b="1" dirty="0" smtClean="0">
                <a:solidFill>
                  <a:schemeClr val="tx1"/>
                </a:solidFill>
              </a:rPr>
              <a:t>Modern Day Ethical Philosophies</a:t>
            </a:r>
          </a:p>
          <a:p>
            <a:pPr marL="1254125" lvl="2" indent="-446088"/>
            <a:r>
              <a:rPr lang="en-US" sz="3600" i="1" dirty="0" smtClean="0">
                <a:solidFill>
                  <a:schemeClr val="tx1"/>
                </a:solidFill>
              </a:rPr>
              <a:t>Consequentialism</a:t>
            </a:r>
            <a:r>
              <a:rPr lang="en-US" sz="3600" dirty="0" smtClean="0">
                <a:solidFill>
                  <a:schemeClr val="tx1"/>
                </a:solidFill>
              </a:rPr>
              <a:t> – Situation Ethics</a:t>
            </a:r>
          </a:p>
          <a:p>
            <a:pPr marL="1254125" lvl="2" indent="-446088"/>
            <a:r>
              <a:rPr lang="en-US" sz="3600" i="1" dirty="0" smtClean="0">
                <a:solidFill>
                  <a:srgbClr val="FFC000"/>
                </a:solidFill>
              </a:rPr>
              <a:t>Postmodern ethic</a:t>
            </a:r>
            <a:r>
              <a:rPr lang="en-US" sz="3600" i="1" dirty="0" smtClean="0">
                <a:solidFill>
                  <a:schemeClr val="tx1"/>
                </a:solidFill>
              </a:rPr>
              <a:t> </a:t>
            </a:r>
            <a:r>
              <a:rPr lang="en-US" sz="3600" dirty="0" smtClean="0">
                <a:solidFill>
                  <a:schemeClr val="tx1"/>
                </a:solidFill>
              </a:rPr>
              <a:t>– No intrinsic right or wrong</a:t>
            </a:r>
          </a:p>
        </p:txBody>
      </p:sp>
    </p:spTree>
    <p:extLst>
      <p:ext uri="{BB962C8B-B14F-4D97-AF65-F5344CB8AC3E}">
        <p14:creationId xmlns:p14="http://schemas.microsoft.com/office/powerpoint/2010/main" val="20617418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Wikipedia article on Ethics</a:t>
            </a:r>
            <a:endParaRPr lang="en-US" sz="4400" b="1" dirty="0">
              <a:solidFill>
                <a:srgbClr val="FFC000"/>
              </a:solidFill>
            </a:endParaRPr>
          </a:p>
        </p:txBody>
      </p:sp>
      <p:sp>
        <p:nvSpPr>
          <p:cNvPr id="3" name="Content Placeholder 2"/>
          <p:cNvSpPr>
            <a:spLocks noGrp="1"/>
          </p:cNvSpPr>
          <p:nvPr>
            <p:ph idx="1"/>
          </p:nvPr>
        </p:nvSpPr>
        <p:spPr>
          <a:xfrm>
            <a:off x="527537" y="1266092"/>
            <a:ext cx="11113477" cy="5099539"/>
          </a:xfrm>
        </p:spPr>
        <p:txBody>
          <a:bodyPr>
            <a:normAutofit/>
          </a:bodyPr>
          <a:lstStyle/>
          <a:p>
            <a:pPr marL="0" indent="509588">
              <a:buNone/>
            </a:pPr>
            <a:r>
              <a:rPr lang="en-US" sz="3600" dirty="0" smtClean="0">
                <a:solidFill>
                  <a:schemeClr val="tx1"/>
                </a:solidFill>
              </a:rPr>
              <a:t>“</a:t>
            </a:r>
            <a:r>
              <a:rPr lang="en-US" sz="3600" dirty="0" err="1" smtClean="0">
                <a:solidFill>
                  <a:schemeClr val="tx1"/>
                </a:solidFill>
              </a:rPr>
              <a:t>Zygmunt</a:t>
            </a:r>
            <a:r>
              <a:rPr lang="en-US" sz="3600" dirty="0" smtClean="0">
                <a:solidFill>
                  <a:schemeClr val="tx1"/>
                </a:solidFill>
              </a:rPr>
              <a:t> </a:t>
            </a:r>
            <a:r>
              <a:rPr lang="en-US" sz="3600" dirty="0">
                <a:solidFill>
                  <a:schemeClr val="tx1"/>
                </a:solidFill>
              </a:rPr>
              <a:t>Bauman says Postmodernity is best described as Modernity without illusion. The illusion being the belief that humanity can be repaired by some ethic principle. Postmodernity can be seen in this light as </a:t>
            </a:r>
            <a:r>
              <a:rPr lang="en-US" sz="3600" u="sng" dirty="0">
                <a:solidFill>
                  <a:schemeClr val="tx1"/>
                </a:solidFill>
              </a:rPr>
              <a:t>accepting the messy nature of humanity as unchangeable</a:t>
            </a:r>
            <a:r>
              <a:rPr lang="en-US" sz="3600" dirty="0" smtClean="0"/>
              <a:t>.”</a:t>
            </a:r>
          </a:p>
          <a:p>
            <a:pPr marL="0" indent="509588">
              <a:buNone/>
            </a:pPr>
            <a:endParaRPr lang="en-US" sz="3600" dirty="0"/>
          </a:p>
          <a:p>
            <a:pPr marL="0" indent="509588" algn="r">
              <a:buNone/>
            </a:pPr>
            <a:r>
              <a:rPr lang="en-US" sz="3200" i="1" dirty="0" smtClean="0">
                <a:solidFill>
                  <a:schemeClr val="tx1"/>
                </a:solidFill>
              </a:rPr>
              <a:t>Well known Polish sociologist and theorist (1925-present)</a:t>
            </a:r>
            <a:endParaRPr lang="en-US" sz="3200" i="1" dirty="0">
              <a:solidFill>
                <a:schemeClr val="tx1"/>
              </a:solidFill>
            </a:endParaRPr>
          </a:p>
        </p:txBody>
      </p:sp>
    </p:spTree>
    <p:extLst>
      <p:ext uri="{BB962C8B-B14F-4D97-AF65-F5344CB8AC3E}">
        <p14:creationId xmlns:p14="http://schemas.microsoft.com/office/powerpoint/2010/main" val="2565741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John 15:18-19</a:t>
            </a:r>
            <a:endParaRPr lang="en-US" sz="4400" b="1" dirty="0">
              <a:solidFill>
                <a:srgbClr val="FFC000"/>
              </a:solidFill>
            </a:endParaRPr>
          </a:p>
        </p:txBody>
      </p:sp>
      <p:sp>
        <p:nvSpPr>
          <p:cNvPr id="3" name="Content Placeholder 2"/>
          <p:cNvSpPr>
            <a:spLocks noGrp="1"/>
          </p:cNvSpPr>
          <p:nvPr>
            <p:ph idx="1"/>
          </p:nvPr>
        </p:nvSpPr>
        <p:spPr>
          <a:xfrm>
            <a:off x="527537" y="1266092"/>
            <a:ext cx="11113477" cy="5099539"/>
          </a:xfrm>
        </p:spPr>
        <p:txBody>
          <a:bodyPr>
            <a:normAutofit/>
          </a:bodyPr>
          <a:lstStyle/>
          <a:p>
            <a:pPr marL="0" indent="339725">
              <a:buNone/>
            </a:pPr>
            <a:r>
              <a:rPr lang="en-US" sz="3600" dirty="0">
                <a:solidFill>
                  <a:schemeClr val="tx1"/>
                </a:solidFill>
              </a:rPr>
              <a:t>“If the world hates you, you know that it </a:t>
            </a:r>
            <a:r>
              <a:rPr lang="en-US" sz="3600" dirty="0" smtClean="0">
                <a:solidFill>
                  <a:schemeClr val="tx1"/>
                </a:solidFill>
              </a:rPr>
              <a:t>                        hated </a:t>
            </a:r>
            <a:r>
              <a:rPr lang="en-US" sz="3600" dirty="0">
                <a:solidFill>
                  <a:schemeClr val="tx1"/>
                </a:solidFill>
              </a:rPr>
              <a:t>Me before it hated you. </a:t>
            </a:r>
            <a:r>
              <a:rPr lang="en-US" sz="3600" baseline="30000" dirty="0">
                <a:solidFill>
                  <a:schemeClr val="tx1"/>
                </a:solidFill>
              </a:rPr>
              <a:t>19</a:t>
            </a:r>
            <a:r>
              <a:rPr lang="en-US" sz="3600" dirty="0">
                <a:solidFill>
                  <a:schemeClr val="tx1"/>
                </a:solidFill>
              </a:rPr>
              <a:t> If you were </a:t>
            </a:r>
            <a:r>
              <a:rPr lang="en-US" sz="3600" dirty="0" smtClean="0">
                <a:solidFill>
                  <a:schemeClr val="tx1"/>
                </a:solidFill>
              </a:rPr>
              <a:t>                                 of </a:t>
            </a:r>
            <a:r>
              <a:rPr lang="en-US" sz="3600" dirty="0">
                <a:solidFill>
                  <a:schemeClr val="tx1"/>
                </a:solidFill>
              </a:rPr>
              <a:t>the world, the world would love its own. </a:t>
            </a:r>
            <a:r>
              <a:rPr lang="en-US" sz="3600" dirty="0" smtClean="0">
                <a:solidFill>
                  <a:schemeClr val="tx1"/>
                </a:solidFill>
              </a:rPr>
              <a:t>                              Yet </a:t>
            </a:r>
            <a:r>
              <a:rPr lang="en-US" sz="3600" dirty="0">
                <a:solidFill>
                  <a:schemeClr val="tx1"/>
                </a:solidFill>
              </a:rPr>
              <a:t>because you are not of the world, but I chose you out of the world, therefore the world hates you”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231" y="425817"/>
            <a:ext cx="2529254" cy="1680549"/>
          </a:xfrm>
          <a:prstGeom prst="rect">
            <a:avLst/>
          </a:prstGeom>
          <a:ln w="38100">
            <a:solidFill>
              <a:schemeClr val="accent1">
                <a:lumMod val="50000"/>
              </a:schemeClr>
            </a:solidFill>
          </a:ln>
        </p:spPr>
      </p:pic>
    </p:spTree>
    <p:extLst>
      <p:ext uri="{BB962C8B-B14F-4D97-AF65-F5344CB8AC3E}">
        <p14:creationId xmlns:p14="http://schemas.microsoft.com/office/powerpoint/2010/main" val="67477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4532" y="4464028"/>
            <a:ext cx="10392588" cy="1641490"/>
          </a:xfrm>
        </p:spPr>
        <p:txBody>
          <a:bodyPr/>
          <a:lstStyle/>
          <a:p>
            <a:r>
              <a:rPr lang="en-US" dirty="0" smtClean="0">
                <a:solidFill>
                  <a:schemeClr val="tx1"/>
                </a:solidFill>
              </a:rPr>
              <a:t>The Divine Standard</a:t>
            </a:r>
            <a:endParaRPr lang="en-US" dirty="0">
              <a:solidFill>
                <a:schemeClr val="tx1"/>
              </a:solidFill>
            </a:endParaRPr>
          </a:p>
        </p:txBody>
      </p:sp>
      <p:sp>
        <p:nvSpPr>
          <p:cNvPr id="3" name="Subtitle 2"/>
          <p:cNvSpPr>
            <a:spLocks noGrp="1"/>
          </p:cNvSpPr>
          <p:nvPr>
            <p:ph type="subTitle" idx="1"/>
          </p:nvPr>
        </p:nvSpPr>
        <p:spPr>
          <a:xfrm>
            <a:off x="854531" y="2934586"/>
            <a:ext cx="10756221" cy="1513113"/>
          </a:xfrm>
        </p:spPr>
        <p:txBody>
          <a:bodyPr>
            <a:normAutofit/>
          </a:bodyPr>
          <a:lstStyle/>
          <a:p>
            <a:r>
              <a:rPr lang="en-US" sz="4000" dirty="0" smtClean="0"/>
              <a:t>“…let God be true but every man a liar”</a:t>
            </a:r>
          </a:p>
          <a:p>
            <a:r>
              <a:rPr lang="en-US" sz="4000" dirty="0" smtClean="0"/>
              <a:t>                                                                         (</a:t>
            </a:r>
            <a:r>
              <a:rPr lang="en-US" sz="4000" dirty="0"/>
              <a:t>Romans </a:t>
            </a:r>
            <a:r>
              <a:rPr lang="en-US" sz="4000" dirty="0" smtClean="0"/>
              <a:t>3:4)</a:t>
            </a:r>
            <a:endParaRPr lang="en-US" sz="4000" dirty="0"/>
          </a:p>
        </p:txBody>
      </p:sp>
    </p:spTree>
    <p:extLst>
      <p:ext uri="{BB962C8B-B14F-4D97-AF65-F5344CB8AC3E}">
        <p14:creationId xmlns:p14="http://schemas.microsoft.com/office/powerpoint/2010/main" val="24560101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608282" cy="772013"/>
          </a:xfrm>
        </p:spPr>
        <p:txBody>
          <a:bodyPr>
            <a:normAutofit/>
          </a:bodyPr>
          <a:lstStyle/>
          <a:p>
            <a:r>
              <a:rPr lang="en-US" sz="4400" b="1" dirty="0" smtClean="0">
                <a:solidFill>
                  <a:srgbClr val="FFC000"/>
                </a:solidFill>
              </a:rPr>
              <a:t>The Greatest Peril of Modern Man</a:t>
            </a:r>
            <a:endParaRPr lang="en-US" sz="4400" b="1" dirty="0">
              <a:solidFill>
                <a:srgbClr val="FFC000"/>
              </a:solidFill>
            </a:endParaRPr>
          </a:p>
        </p:txBody>
      </p:sp>
      <p:sp>
        <p:nvSpPr>
          <p:cNvPr id="3" name="Content Placeholder 2"/>
          <p:cNvSpPr>
            <a:spLocks noGrp="1"/>
          </p:cNvSpPr>
          <p:nvPr>
            <p:ph idx="1"/>
          </p:nvPr>
        </p:nvSpPr>
        <p:spPr>
          <a:xfrm>
            <a:off x="527537" y="1266092"/>
            <a:ext cx="11113477" cy="5099539"/>
          </a:xfrm>
        </p:spPr>
        <p:txBody>
          <a:bodyPr>
            <a:normAutofit/>
          </a:bodyPr>
          <a:lstStyle/>
          <a:p>
            <a:pPr marL="0" indent="404813">
              <a:buNone/>
            </a:pPr>
            <a:r>
              <a:rPr lang="en-US" sz="3600" dirty="0" smtClean="0">
                <a:solidFill>
                  <a:schemeClr val="tx1"/>
                </a:solidFill>
              </a:rPr>
              <a:t>The </a:t>
            </a:r>
            <a:r>
              <a:rPr lang="en-US" sz="3600" dirty="0">
                <a:solidFill>
                  <a:schemeClr val="tx1"/>
                </a:solidFill>
              </a:rPr>
              <a:t>greatest peril of modern man is his rejection of absolute authority. The rejection of authority, and the failure to respect it, is the primary cause for the problems being experienced in our homes, schools, and in our nation. In the spiritual realm, it is the source of disaster for multitudes</a:t>
            </a:r>
            <a:r>
              <a:rPr lang="en-US" sz="3600" dirty="0" smtClean="0">
                <a:solidFill>
                  <a:schemeClr val="tx1"/>
                </a:solidFill>
              </a:rPr>
              <a:t>.</a:t>
            </a:r>
          </a:p>
          <a:p>
            <a:pPr marL="0" indent="404813" algn="r">
              <a:buNone/>
            </a:pPr>
            <a:r>
              <a:rPr lang="en-US" sz="3600" dirty="0" smtClean="0">
                <a:solidFill>
                  <a:schemeClr val="tx1"/>
                </a:solidFill>
              </a:rPr>
              <a:t>Bob Dickey</a:t>
            </a:r>
          </a:p>
          <a:p>
            <a:pPr marL="0" indent="404813" algn="r">
              <a:buNone/>
            </a:pPr>
            <a:r>
              <a:rPr lang="en-US" sz="3200" i="1" dirty="0" smtClean="0">
                <a:solidFill>
                  <a:schemeClr val="tx1"/>
                </a:solidFill>
              </a:rPr>
              <a:t>(Guardian </a:t>
            </a:r>
            <a:r>
              <a:rPr lang="en-US" sz="3200" i="1" dirty="0">
                <a:solidFill>
                  <a:schemeClr val="tx1"/>
                </a:solidFill>
              </a:rPr>
              <a:t>of </a:t>
            </a:r>
            <a:r>
              <a:rPr lang="en-US" sz="3200" i="1" dirty="0" smtClean="0">
                <a:solidFill>
                  <a:schemeClr val="tx1"/>
                </a:solidFill>
              </a:rPr>
              <a:t>Truth,</a:t>
            </a:r>
            <a:r>
              <a:rPr lang="en-US" sz="3200" dirty="0" smtClean="0">
                <a:solidFill>
                  <a:schemeClr val="tx1"/>
                </a:solidFill>
              </a:rPr>
              <a:t> 3/17/</a:t>
            </a:r>
            <a:r>
              <a:rPr lang="en-US" sz="3200" b="1" dirty="0" smtClean="0">
                <a:solidFill>
                  <a:schemeClr val="tx1"/>
                </a:solidFill>
              </a:rPr>
              <a:t>94</a:t>
            </a:r>
            <a:r>
              <a:rPr lang="en-US" sz="3200" dirty="0" smtClean="0">
                <a:solidFill>
                  <a:schemeClr val="tx1"/>
                </a:solidFill>
              </a:rPr>
              <a:t>, page 6)</a:t>
            </a:r>
            <a:endParaRPr lang="en-US" sz="3200" dirty="0">
              <a:solidFill>
                <a:schemeClr val="tx1"/>
              </a:solidFill>
            </a:endParaRPr>
          </a:p>
          <a:p>
            <a:pPr marL="0" indent="404813">
              <a:buNone/>
            </a:pPr>
            <a:endParaRPr lang="en-US" sz="3600" dirty="0"/>
          </a:p>
        </p:txBody>
      </p:sp>
    </p:spTree>
    <p:extLst>
      <p:ext uri="{BB962C8B-B14F-4D97-AF65-F5344CB8AC3E}">
        <p14:creationId xmlns:p14="http://schemas.microsoft.com/office/powerpoint/2010/main" val="240058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Arc 1"/>
          <p:cNvSpPr/>
          <p:nvPr/>
        </p:nvSpPr>
        <p:spPr>
          <a:xfrm>
            <a:off x="-2785490" y="858417"/>
            <a:ext cx="5835928" cy="5999584"/>
          </a:xfrm>
          <a:prstGeom prst="arc">
            <a:avLst>
              <a:gd name="adj1" fmla="val 16200000"/>
              <a:gd name="adj2" fmla="val 5406790"/>
            </a:avLst>
          </a:prstGeom>
          <a:ln>
            <a:solidFill>
              <a:srgbClr val="7D7D7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 name="TextBox 2"/>
          <p:cNvSpPr txBox="1"/>
          <p:nvPr/>
        </p:nvSpPr>
        <p:spPr>
          <a:xfrm flipH="1">
            <a:off x="3299489" y="1730367"/>
            <a:ext cx="7315200" cy="584775"/>
          </a:xfrm>
          <a:prstGeom prst="rect">
            <a:avLst/>
          </a:prstGeom>
          <a:noFill/>
        </p:spPr>
        <p:txBody>
          <a:bodyPr wrap="square" rtlCol="0" anchor="ctr">
            <a:spAutoFit/>
          </a:bodyPr>
          <a:lstStyle/>
          <a:p>
            <a:r>
              <a:rPr lang="en-US" sz="3200" dirty="0" smtClean="0"/>
              <a:t>Sexual Morality</a:t>
            </a:r>
            <a:endParaRPr lang="en-US" sz="3200" dirty="0"/>
          </a:p>
        </p:txBody>
      </p:sp>
      <p:sp>
        <p:nvSpPr>
          <p:cNvPr id="4" name="TextBox 3"/>
          <p:cNvSpPr txBox="1"/>
          <p:nvPr/>
        </p:nvSpPr>
        <p:spPr>
          <a:xfrm flipH="1">
            <a:off x="3735903" y="2948471"/>
            <a:ext cx="7315200" cy="584775"/>
          </a:xfrm>
          <a:prstGeom prst="rect">
            <a:avLst/>
          </a:prstGeom>
          <a:noFill/>
        </p:spPr>
        <p:txBody>
          <a:bodyPr wrap="square" rtlCol="0" anchor="ctr">
            <a:spAutoFit/>
          </a:bodyPr>
          <a:lstStyle/>
          <a:p>
            <a:r>
              <a:rPr lang="en-US" sz="3200" dirty="0" smtClean="0"/>
              <a:t>Sanctity of Life</a:t>
            </a:r>
            <a:endParaRPr lang="en-US" sz="3200" dirty="0"/>
          </a:p>
        </p:txBody>
      </p:sp>
      <p:sp>
        <p:nvSpPr>
          <p:cNvPr id="5" name="TextBox 4"/>
          <p:cNvSpPr txBox="1"/>
          <p:nvPr/>
        </p:nvSpPr>
        <p:spPr>
          <a:xfrm flipH="1">
            <a:off x="3641846" y="4217671"/>
            <a:ext cx="7315200" cy="584775"/>
          </a:xfrm>
          <a:prstGeom prst="rect">
            <a:avLst/>
          </a:prstGeom>
          <a:noFill/>
        </p:spPr>
        <p:txBody>
          <a:bodyPr wrap="square" rtlCol="0" anchor="ctr">
            <a:spAutoFit/>
          </a:bodyPr>
          <a:lstStyle/>
          <a:p>
            <a:r>
              <a:rPr lang="en-US" sz="3200" dirty="0" smtClean="0"/>
              <a:t>Corporal Punishment</a:t>
            </a:r>
            <a:endParaRPr lang="en-US" sz="3200" dirty="0"/>
          </a:p>
        </p:txBody>
      </p:sp>
      <p:sp>
        <p:nvSpPr>
          <p:cNvPr id="6" name="TextBox 5"/>
          <p:cNvSpPr txBox="1"/>
          <p:nvPr/>
        </p:nvSpPr>
        <p:spPr>
          <a:xfrm flipH="1">
            <a:off x="3299489" y="5212889"/>
            <a:ext cx="7928492" cy="1077218"/>
          </a:xfrm>
          <a:prstGeom prst="rect">
            <a:avLst/>
          </a:prstGeom>
          <a:noFill/>
        </p:spPr>
        <p:txBody>
          <a:bodyPr wrap="square" rtlCol="0" anchor="ctr">
            <a:spAutoFit/>
          </a:bodyPr>
          <a:lstStyle/>
          <a:p>
            <a:r>
              <a:rPr lang="en-US" sz="3200" dirty="0" smtClean="0"/>
              <a:t>War, slavery, deceit, drug use/legalization, self-defense, civil resp., political </a:t>
            </a:r>
            <a:r>
              <a:rPr lang="en-US" sz="3200" dirty="0" err="1" smtClean="0"/>
              <a:t>involv</a:t>
            </a:r>
            <a:r>
              <a:rPr lang="en-US" sz="3200" dirty="0" smtClean="0"/>
              <a:t>., etc.</a:t>
            </a:r>
            <a:endParaRPr lang="en-US" sz="3200" dirty="0"/>
          </a:p>
        </p:txBody>
      </p:sp>
      <p:sp>
        <p:nvSpPr>
          <p:cNvPr id="7" name="Oval 6"/>
          <p:cNvSpPr/>
          <p:nvPr/>
        </p:nvSpPr>
        <p:spPr>
          <a:xfrm>
            <a:off x="2721675" y="1866892"/>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190278" y="3093880"/>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3143626" y="4354196"/>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2704509" y="5595635"/>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Arc 10"/>
          <p:cNvSpPr/>
          <p:nvPr/>
        </p:nvSpPr>
        <p:spPr>
          <a:xfrm>
            <a:off x="-1113886" y="2906198"/>
            <a:ext cx="2227771" cy="2002394"/>
          </a:xfrm>
          <a:prstGeom prst="arc">
            <a:avLst>
              <a:gd name="adj1" fmla="val 16200000"/>
              <a:gd name="adj2" fmla="val 5359794"/>
            </a:avLst>
          </a:prstGeom>
          <a:solidFill>
            <a:srgbClr val="00000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24"/>
          <p:cNvGrpSpPr/>
          <p:nvPr/>
        </p:nvGrpSpPr>
        <p:grpSpPr>
          <a:xfrm rot="5400000">
            <a:off x="-2850239" y="3771169"/>
            <a:ext cx="5777381" cy="262395"/>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TextBox 14"/>
          <p:cNvSpPr txBox="1"/>
          <p:nvPr/>
        </p:nvSpPr>
        <p:spPr>
          <a:xfrm>
            <a:off x="318977" y="304262"/>
            <a:ext cx="11589487" cy="769441"/>
          </a:xfrm>
          <a:prstGeom prst="rect">
            <a:avLst/>
          </a:prstGeom>
          <a:noFill/>
          <a:ln w="38100">
            <a:solidFill>
              <a:srgbClr val="4A2E06"/>
            </a:solidFill>
          </a:ln>
        </p:spPr>
        <p:txBody>
          <a:bodyPr wrap="square" rtlCol="0">
            <a:spAutoFit/>
          </a:bodyPr>
          <a:lstStyle/>
          <a:p>
            <a:r>
              <a:rPr lang="en-US" sz="4400" b="1" dirty="0" smtClean="0">
                <a:solidFill>
                  <a:srgbClr val="FFC000"/>
                </a:solidFill>
                <a:latin typeface="+mj-lt"/>
              </a:rPr>
              <a:t>Right or Wrong?  God’s Word has the answers…</a:t>
            </a:r>
            <a:endParaRPr lang="en-US" sz="4400" b="1" dirty="0">
              <a:solidFill>
                <a:srgbClr val="FFC000"/>
              </a:solidFill>
              <a:latin typeface="+mj-lt"/>
            </a:endParaRPr>
          </a:p>
        </p:txBody>
      </p:sp>
    </p:spTree>
    <p:extLst>
      <p:ext uri="{BB962C8B-B14F-4D97-AF65-F5344CB8AC3E}">
        <p14:creationId xmlns:p14="http://schemas.microsoft.com/office/powerpoint/2010/main" val="22083079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1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7"/>
                                        </p:tgtEl>
                                        <p:attrNameLst>
                                          <p:attrName>fillcolor</p:attrName>
                                        </p:attrNameLst>
                                      </p:cBhvr>
                                      <p:to>
                                        <a:srgbClr val="829975"/>
                                      </p:to>
                                    </p:animClr>
                                    <p:set>
                                      <p:cBhvr>
                                        <p:cTn id="10" dur="500" fill="hold"/>
                                        <p:tgtEl>
                                          <p:spTgt spid="7"/>
                                        </p:tgtEl>
                                        <p:attrNameLst>
                                          <p:attrName>fill.type</p:attrName>
                                        </p:attrNameLst>
                                      </p:cBhvr>
                                      <p:to>
                                        <p:strVal val="solid"/>
                                      </p:to>
                                    </p:set>
                                    <p:set>
                                      <p:cBhvr>
                                        <p:cTn id="11" dur="500" fill="hold"/>
                                        <p:tgtEl>
                                          <p:spTgt spid="7"/>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1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8"/>
                                        </p:tgtEl>
                                        <p:attrNameLst>
                                          <p:attrName>fillcolor</p:attrName>
                                        </p:attrNameLst>
                                      </p:cBhvr>
                                      <p:to>
                                        <a:srgbClr val="829975"/>
                                      </p:to>
                                    </p:animClr>
                                    <p:set>
                                      <p:cBhvr>
                                        <p:cTn id="22" dur="500" fill="hold"/>
                                        <p:tgtEl>
                                          <p:spTgt spid="8"/>
                                        </p:tgtEl>
                                        <p:attrNameLst>
                                          <p:attrName>fill.type</p:attrName>
                                        </p:attrNameLst>
                                      </p:cBhvr>
                                      <p:to>
                                        <p:strVal val="solid"/>
                                      </p:to>
                                    </p:set>
                                    <p:set>
                                      <p:cBhvr>
                                        <p:cTn id="23" dur="500" fill="hold"/>
                                        <p:tgtEl>
                                          <p:spTgt spid="8"/>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1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9"/>
                                        </p:tgtEl>
                                        <p:attrNameLst>
                                          <p:attrName>fillcolor</p:attrName>
                                        </p:attrNameLst>
                                      </p:cBhvr>
                                      <p:to>
                                        <a:srgbClr val="829975"/>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1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0"/>
                                        </p:tgtEl>
                                        <p:attrNameLst>
                                          <p:attrName>fillcolor</p:attrName>
                                        </p:attrNameLst>
                                      </p:cBhvr>
                                      <p:to>
                                        <a:srgbClr val="829975"/>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1 Timothy 4:6</a:t>
            </a:r>
            <a:endParaRPr lang="en-US" sz="4400" b="1" dirty="0">
              <a:solidFill>
                <a:srgbClr val="FFC000"/>
              </a:solidFill>
            </a:endParaRPr>
          </a:p>
        </p:txBody>
      </p:sp>
      <p:sp>
        <p:nvSpPr>
          <p:cNvPr id="3" name="Content Placeholder 2"/>
          <p:cNvSpPr>
            <a:spLocks noGrp="1"/>
          </p:cNvSpPr>
          <p:nvPr>
            <p:ph idx="1"/>
          </p:nvPr>
        </p:nvSpPr>
        <p:spPr>
          <a:xfrm>
            <a:off x="527537" y="1266092"/>
            <a:ext cx="11113477" cy="5099539"/>
          </a:xfrm>
        </p:spPr>
        <p:txBody>
          <a:bodyPr>
            <a:normAutofit/>
          </a:bodyPr>
          <a:lstStyle/>
          <a:p>
            <a:pPr marL="0" indent="339725">
              <a:buNone/>
            </a:pPr>
            <a:r>
              <a:rPr lang="en-US" sz="3600" dirty="0">
                <a:solidFill>
                  <a:schemeClr val="tx1"/>
                </a:solidFill>
              </a:rPr>
              <a:t>“Take heed to yourself and to the </a:t>
            </a:r>
            <a:r>
              <a:rPr lang="en-US" sz="3600" dirty="0" smtClean="0">
                <a:solidFill>
                  <a:schemeClr val="tx1"/>
                </a:solidFill>
              </a:rPr>
              <a:t>                                  doctrine</a:t>
            </a:r>
            <a:r>
              <a:rPr lang="en-US" sz="3600" dirty="0">
                <a:solidFill>
                  <a:schemeClr val="tx1"/>
                </a:solidFill>
              </a:rPr>
              <a:t>. </a:t>
            </a:r>
            <a:r>
              <a:rPr lang="en-US" sz="3600" dirty="0" smtClean="0">
                <a:solidFill>
                  <a:schemeClr val="tx1"/>
                </a:solidFill>
              </a:rPr>
              <a:t> Continue </a:t>
            </a:r>
            <a:r>
              <a:rPr lang="en-US" sz="3600" dirty="0">
                <a:solidFill>
                  <a:schemeClr val="tx1"/>
                </a:solidFill>
              </a:rPr>
              <a:t>in them, for in </a:t>
            </a:r>
            <a:r>
              <a:rPr lang="en-US" sz="3600" dirty="0" smtClean="0">
                <a:solidFill>
                  <a:schemeClr val="tx1"/>
                </a:solidFill>
              </a:rPr>
              <a:t>                                             doing </a:t>
            </a:r>
            <a:r>
              <a:rPr lang="en-US" sz="3600" dirty="0">
                <a:solidFill>
                  <a:schemeClr val="tx1"/>
                </a:solidFill>
              </a:rPr>
              <a:t>this you </a:t>
            </a:r>
            <a:r>
              <a:rPr lang="en-US" sz="3600" dirty="0" smtClean="0">
                <a:solidFill>
                  <a:schemeClr val="tx1"/>
                </a:solidFill>
              </a:rPr>
              <a:t>will  </a:t>
            </a:r>
            <a:r>
              <a:rPr lang="en-US" sz="3600" dirty="0">
                <a:solidFill>
                  <a:schemeClr val="tx1"/>
                </a:solidFill>
              </a:rPr>
              <a:t>save both yourself and </a:t>
            </a:r>
            <a:r>
              <a:rPr lang="en-US" sz="3600" dirty="0" smtClean="0">
                <a:solidFill>
                  <a:schemeClr val="tx1"/>
                </a:solidFill>
              </a:rPr>
              <a:t>                           those </a:t>
            </a:r>
            <a:r>
              <a:rPr lang="en-US" sz="3600" dirty="0">
                <a:solidFill>
                  <a:schemeClr val="tx1"/>
                </a:solidFill>
              </a:rPr>
              <a:t>who hear you”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231" y="425817"/>
            <a:ext cx="2529254" cy="1680549"/>
          </a:xfrm>
          <a:prstGeom prst="rect">
            <a:avLst/>
          </a:prstGeom>
          <a:ln w="38100">
            <a:solidFill>
              <a:schemeClr val="accent1">
                <a:lumMod val="50000"/>
              </a:schemeClr>
            </a:solidFill>
          </a:ln>
        </p:spPr>
      </p:pic>
    </p:spTree>
    <p:extLst>
      <p:ext uri="{BB962C8B-B14F-4D97-AF65-F5344CB8AC3E}">
        <p14:creationId xmlns:p14="http://schemas.microsoft.com/office/powerpoint/2010/main" val="42705875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Arc 1"/>
          <p:cNvSpPr/>
          <p:nvPr/>
        </p:nvSpPr>
        <p:spPr>
          <a:xfrm>
            <a:off x="-2785490" y="858417"/>
            <a:ext cx="5835928" cy="5999584"/>
          </a:xfrm>
          <a:prstGeom prst="arc">
            <a:avLst>
              <a:gd name="adj1" fmla="val 16200000"/>
              <a:gd name="adj2" fmla="val 5406790"/>
            </a:avLst>
          </a:prstGeom>
          <a:ln>
            <a:solidFill>
              <a:srgbClr val="7D7D7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 name="TextBox 2"/>
          <p:cNvSpPr txBox="1"/>
          <p:nvPr/>
        </p:nvSpPr>
        <p:spPr>
          <a:xfrm flipH="1">
            <a:off x="3299487" y="1484146"/>
            <a:ext cx="6354875" cy="1077218"/>
          </a:xfrm>
          <a:prstGeom prst="rect">
            <a:avLst/>
          </a:prstGeom>
          <a:noFill/>
        </p:spPr>
        <p:txBody>
          <a:bodyPr wrap="square" rtlCol="0" anchor="ctr">
            <a:spAutoFit/>
          </a:bodyPr>
          <a:lstStyle/>
          <a:p>
            <a:r>
              <a:rPr lang="en-US" sz="3200" i="1" dirty="0" smtClean="0"/>
              <a:t>“…rightly dividing the word of truth” </a:t>
            </a:r>
            <a:r>
              <a:rPr lang="en-US" sz="3200" dirty="0" smtClean="0"/>
              <a:t>(2 Timothy 2:15)</a:t>
            </a:r>
            <a:endParaRPr lang="en-US" sz="3200" dirty="0"/>
          </a:p>
        </p:txBody>
      </p:sp>
      <p:sp>
        <p:nvSpPr>
          <p:cNvPr id="4" name="TextBox 3"/>
          <p:cNvSpPr txBox="1"/>
          <p:nvPr/>
        </p:nvSpPr>
        <p:spPr>
          <a:xfrm flipH="1">
            <a:off x="3735903" y="2702250"/>
            <a:ext cx="7315200" cy="1077218"/>
          </a:xfrm>
          <a:prstGeom prst="rect">
            <a:avLst/>
          </a:prstGeom>
          <a:noFill/>
        </p:spPr>
        <p:txBody>
          <a:bodyPr wrap="square" rtlCol="0" anchor="ctr">
            <a:spAutoFit/>
          </a:bodyPr>
          <a:lstStyle/>
          <a:p>
            <a:r>
              <a:rPr lang="en-US" sz="3200" dirty="0" smtClean="0"/>
              <a:t>Not allowing bias to color understanding (cf. 2 </a:t>
            </a:r>
            <a:r>
              <a:rPr lang="en-US" sz="3200" smtClean="0"/>
              <a:t>Peter </a:t>
            </a:r>
            <a:r>
              <a:rPr lang="en-US" sz="3200" smtClean="0"/>
              <a:t>3:16</a:t>
            </a:r>
            <a:r>
              <a:rPr lang="en-US" sz="3200" dirty="0" smtClean="0"/>
              <a:t>)</a:t>
            </a:r>
            <a:endParaRPr lang="en-US" sz="3200" dirty="0"/>
          </a:p>
        </p:txBody>
      </p:sp>
      <p:sp>
        <p:nvSpPr>
          <p:cNvPr id="5" name="TextBox 4"/>
          <p:cNvSpPr txBox="1"/>
          <p:nvPr/>
        </p:nvSpPr>
        <p:spPr>
          <a:xfrm flipH="1">
            <a:off x="3641846" y="3971450"/>
            <a:ext cx="7315200" cy="1077218"/>
          </a:xfrm>
          <a:prstGeom prst="rect">
            <a:avLst/>
          </a:prstGeom>
          <a:noFill/>
        </p:spPr>
        <p:txBody>
          <a:bodyPr wrap="square" rtlCol="0" anchor="ctr">
            <a:spAutoFit/>
          </a:bodyPr>
          <a:lstStyle/>
          <a:p>
            <a:r>
              <a:rPr lang="en-US" sz="3200" dirty="0" smtClean="0"/>
              <a:t>Accept the reality of Bible inspiration           (cf. 2 Timothy 3:16-17)</a:t>
            </a:r>
            <a:endParaRPr lang="en-US" sz="3200" dirty="0"/>
          </a:p>
        </p:txBody>
      </p:sp>
      <p:sp>
        <p:nvSpPr>
          <p:cNvPr id="6" name="TextBox 5"/>
          <p:cNvSpPr txBox="1"/>
          <p:nvPr/>
        </p:nvSpPr>
        <p:spPr>
          <a:xfrm flipH="1">
            <a:off x="3299489" y="5459110"/>
            <a:ext cx="7928492" cy="584775"/>
          </a:xfrm>
          <a:prstGeom prst="rect">
            <a:avLst/>
          </a:prstGeom>
          <a:noFill/>
        </p:spPr>
        <p:txBody>
          <a:bodyPr wrap="square" rtlCol="0" anchor="ctr">
            <a:spAutoFit/>
          </a:bodyPr>
          <a:lstStyle/>
          <a:p>
            <a:r>
              <a:rPr lang="en-US" sz="3200" dirty="0" smtClean="0"/>
              <a:t>Keep away from evil paths (cf. Psalm 17:4-5)</a:t>
            </a:r>
            <a:endParaRPr lang="en-US" sz="3200" dirty="0"/>
          </a:p>
        </p:txBody>
      </p:sp>
      <p:sp>
        <p:nvSpPr>
          <p:cNvPr id="7" name="Oval 6"/>
          <p:cNvSpPr/>
          <p:nvPr/>
        </p:nvSpPr>
        <p:spPr>
          <a:xfrm>
            <a:off x="2721675" y="1866892"/>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190278" y="3093880"/>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3143626" y="4354196"/>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2704509" y="5595635"/>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Arc 10"/>
          <p:cNvSpPr/>
          <p:nvPr/>
        </p:nvSpPr>
        <p:spPr>
          <a:xfrm>
            <a:off x="-1113886" y="2906198"/>
            <a:ext cx="2227771" cy="2002394"/>
          </a:xfrm>
          <a:prstGeom prst="arc">
            <a:avLst>
              <a:gd name="adj1" fmla="val 16200000"/>
              <a:gd name="adj2" fmla="val 5359794"/>
            </a:avLst>
          </a:prstGeom>
          <a:solidFill>
            <a:srgbClr val="00000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24"/>
          <p:cNvGrpSpPr/>
          <p:nvPr/>
        </p:nvGrpSpPr>
        <p:grpSpPr>
          <a:xfrm rot="5400000">
            <a:off x="-2850239" y="3771169"/>
            <a:ext cx="5777381" cy="262395"/>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TextBox 14"/>
          <p:cNvSpPr txBox="1"/>
          <p:nvPr/>
        </p:nvSpPr>
        <p:spPr>
          <a:xfrm>
            <a:off x="1743740" y="304262"/>
            <a:ext cx="8250865" cy="769441"/>
          </a:xfrm>
          <a:prstGeom prst="rect">
            <a:avLst/>
          </a:prstGeom>
          <a:noFill/>
          <a:ln w="38100">
            <a:solidFill>
              <a:srgbClr val="4A2E06"/>
            </a:solidFill>
          </a:ln>
        </p:spPr>
        <p:txBody>
          <a:bodyPr wrap="square" rtlCol="0">
            <a:spAutoFit/>
          </a:bodyPr>
          <a:lstStyle/>
          <a:p>
            <a:pPr algn="ctr"/>
            <a:r>
              <a:rPr lang="en-US" sz="4400" b="1" dirty="0" smtClean="0">
                <a:solidFill>
                  <a:srgbClr val="FFC000"/>
                </a:solidFill>
                <a:latin typeface="+mj-lt"/>
              </a:rPr>
              <a:t>The Man of God Must Be Careful!</a:t>
            </a:r>
            <a:endParaRPr lang="en-US" sz="4400" b="1" dirty="0">
              <a:solidFill>
                <a:srgbClr val="FFC000"/>
              </a:solidFill>
              <a:latin typeface="+mj-lt"/>
            </a:endParaRPr>
          </a:p>
        </p:txBody>
      </p:sp>
    </p:spTree>
    <p:extLst>
      <p:ext uri="{BB962C8B-B14F-4D97-AF65-F5344CB8AC3E}">
        <p14:creationId xmlns:p14="http://schemas.microsoft.com/office/powerpoint/2010/main" val="5308776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1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7"/>
                                        </p:tgtEl>
                                        <p:attrNameLst>
                                          <p:attrName>fillcolor</p:attrName>
                                        </p:attrNameLst>
                                      </p:cBhvr>
                                      <p:to>
                                        <a:srgbClr val="829975"/>
                                      </p:to>
                                    </p:animClr>
                                    <p:set>
                                      <p:cBhvr>
                                        <p:cTn id="10" dur="500" fill="hold"/>
                                        <p:tgtEl>
                                          <p:spTgt spid="7"/>
                                        </p:tgtEl>
                                        <p:attrNameLst>
                                          <p:attrName>fill.type</p:attrName>
                                        </p:attrNameLst>
                                      </p:cBhvr>
                                      <p:to>
                                        <p:strVal val="solid"/>
                                      </p:to>
                                    </p:set>
                                    <p:set>
                                      <p:cBhvr>
                                        <p:cTn id="11" dur="500" fill="hold"/>
                                        <p:tgtEl>
                                          <p:spTgt spid="7"/>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1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8"/>
                                        </p:tgtEl>
                                        <p:attrNameLst>
                                          <p:attrName>fillcolor</p:attrName>
                                        </p:attrNameLst>
                                      </p:cBhvr>
                                      <p:to>
                                        <a:srgbClr val="829975"/>
                                      </p:to>
                                    </p:animClr>
                                    <p:set>
                                      <p:cBhvr>
                                        <p:cTn id="22" dur="500" fill="hold"/>
                                        <p:tgtEl>
                                          <p:spTgt spid="8"/>
                                        </p:tgtEl>
                                        <p:attrNameLst>
                                          <p:attrName>fill.type</p:attrName>
                                        </p:attrNameLst>
                                      </p:cBhvr>
                                      <p:to>
                                        <p:strVal val="solid"/>
                                      </p:to>
                                    </p:set>
                                    <p:set>
                                      <p:cBhvr>
                                        <p:cTn id="23" dur="500" fill="hold"/>
                                        <p:tgtEl>
                                          <p:spTgt spid="8"/>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1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9"/>
                                        </p:tgtEl>
                                        <p:attrNameLst>
                                          <p:attrName>fillcolor</p:attrName>
                                        </p:attrNameLst>
                                      </p:cBhvr>
                                      <p:to>
                                        <a:srgbClr val="829975"/>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1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0"/>
                                        </p:tgtEl>
                                        <p:attrNameLst>
                                          <p:attrName>fillcolor</p:attrName>
                                        </p:attrNameLst>
                                      </p:cBhvr>
                                      <p:to>
                                        <a:srgbClr val="829975"/>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4531" y="4464028"/>
            <a:ext cx="10628631" cy="1641490"/>
          </a:xfrm>
        </p:spPr>
        <p:txBody>
          <a:bodyPr/>
          <a:lstStyle/>
          <a:p>
            <a:r>
              <a:rPr lang="en-US" dirty="0" smtClean="0">
                <a:solidFill>
                  <a:schemeClr val="tx1"/>
                </a:solidFill>
              </a:rPr>
              <a:t>Applications</a:t>
            </a:r>
            <a:endParaRPr lang="en-US" dirty="0">
              <a:solidFill>
                <a:schemeClr val="tx1"/>
              </a:solidFill>
            </a:endParaRPr>
          </a:p>
        </p:txBody>
      </p:sp>
      <p:sp>
        <p:nvSpPr>
          <p:cNvPr id="3" name="Subtitle 2"/>
          <p:cNvSpPr>
            <a:spLocks noGrp="1"/>
          </p:cNvSpPr>
          <p:nvPr>
            <p:ph type="subTitle" idx="1"/>
          </p:nvPr>
        </p:nvSpPr>
        <p:spPr/>
        <p:txBody>
          <a:bodyPr>
            <a:normAutofit/>
          </a:bodyPr>
          <a:lstStyle/>
          <a:p>
            <a:r>
              <a:rPr lang="en-US" sz="4000" dirty="0" smtClean="0"/>
              <a:t>Psalm 119:1-8</a:t>
            </a:r>
            <a:endParaRPr lang="en-US" sz="4000" dirty="0"/>
          </a:p>
        </p:txBody>
      </p:sp>
    </p:spTree>
    <p:extLst>
      <p:ext uri="{BB962C8B-B14F-4D97-AF65-F5344CB8AC3E}">
        <p14:creationId xmlns:p14="http://schemas.microsoft.com/office/powerpoint/2010/main" val="4245557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Ethics</a:t>
            </a:r>
            <a:endParaRPr lang="en-US" dirty="0">
              <a:solidFill>
                <a:schemeClr val="tx1"/>
              </a:solidFill>
            </a:endParaRPr>
          </a:p>
        </p:txBody>
      </p:sp>
      <p:sp>
        <p:nvSpPr>
          <p:cNvPr id="3" name="Subtitle 2"/>
          <p:cNvSpPr>
            <a:spLocks noGrp="1"/>
          </p:cNvSpPr>
          <p:nvPr>
            <p:ph type="subTitle" idx="1"/>
          </p:nvPr>
        </p:nvSpPr>
        <p:spPr/>
        <p:txBody>
          <a:bodyPr>
            <a:normAutofit/>
          </a:bodyPr>
          <a:lstStyle/>
          <a:p>
            <a:r>
              <a:rPr lang="en-US" sz="4400" dirty="0" smtClean="0"/>
              <a:t>The Christian and</a:t>
            </a:r>
            <a:endParaRPr lang="en-US" sz="4400" dirty="0"/>
          </a:p>
        </p:txBody>
      </p:sp>
      <p:pic>
        <p:nvPicPr>
          <p:cNvPr id="4" name="Picture 3"/>
          <p:cNvPicPr>
            <a:picLocks noChangeAspect="1"/>
          </p:cNvPicPr>
          <p:nvPr/>
        </p:nvPicPr>
        <p:blipFill>
          <a:blip r:embed="rId3"/>
          <a:stretch>
            <a:fillRect/>
          </a:stretch>
        </p:blipFill>
        <p:spPr>
          <a:xfrm>
            <a:off x="1101969" y="1440268"/>
            <a:ext cx="4935109" cy="3865464"/>
          </a:xfrm>
          <a:prstGeom prst="rect">
            <a:avLst/>
          </a:prstGeom>
          <a:noFill/>
          <a:ln w="63500">
            <a:solidFill>
              <a:schemeClr val="accent1">
                <a:lumMod val="50000"/>
              </a:schemeClr>
            </a:solidFill>
          </a:ln>
        </p:spPr>
      </p:pic>
    </p:spTree>
    <p:extLst>
      <p:ext uri="{BB962C8B-B14F-4D97-AF65-F5344CB8AC3E}">
        <p14:creationId xmlns:p14="http://schemas.microsoft.com/office/powerpoint/2010/main" val="36623128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59" y="457200"/>
            <a:ext cx="7208874" cy="988828"/>
          </a:xfrm>
        </p:spPr>
        <p:txBody>
          <a:bodyPr>
            <a:normAutofit/>
          </a:bodyPr>
          <a:lstStyle/>
          <a:p>
            <a:r>
              <a:rPr lang="en-US" sz="5400" b="1" dirty="0" smtClean="0">
                <a:solidFill>
                  <a:srgbClr val="FFC000"/>
                </a:solidFill>
              </a:rPr>
              <a:t>The Sanctity of Life</a:t>
            </a:r>
            <a:endParaRPr lang="en-US" sz="5400" b="1" dirty="0">
              <a:solidFill>
                <a:srgbClr val="FFC000"/>
              </a:solidFill>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113" r="1113"/>
          <a:stretch>
            <a:fillRect/>
          </a:stretch>
        </p:blipFill>
        <p:spPr>
          <a:xfrm>
            <a:off x="6869113" y="2127250"/>
            <a:ext cx="4486275" cy="3402013"/>
          </a:xfrm>
          <a:ln w="38100">
            <a:solidFill>
              <a:schemeClr val="accent1">
                <a:lumMod val="50000"/>
              </a:schemeClr>
            </a:solidFill>
          </a:ln>
        </p:spPr>
      </p:pic>
      <p:sp>
        <p:nvSpPr>
          <p:cNvPr id="4" name="Text Placeholder 3"/>
          <p:cNvSpPr>
            <a:spLocks noGrp="1"/>
          </p:cNvSpPr>
          <p:nvPr>
            <p:ph type="body" sz="half" idx="2"/>
          </p:nvPr>
        </p:nvSpPr>
        <p:spPr>
          <a:xfrm>
            <a:off x="1254642" y="1679944"/>
            <a:ext cx="4848445" cy="4572000"/>
          </a:xfrm>
        </p:spPr>
        <p:txBody>
          <a:bodyPr>
            <a:normAutofit/>
          </a:bodyPr>
          <a:lstStyle/>
          <a:p>
            <a:pPr marL="285750" indent="-285750">
              <a:buFont typeface="Arial" panose="020B0604020202020204" pitchFamily="34" charset="0"/>
              <a:buChar char="•"/>
            </a:pPr>
            <a:r>
              <a:rPr lang="en-US" sz="3600" dirty="0" smtClean="0">
                <a:solidFill>
                  <a:schemeClr val="tx1"/>
                </a:solidFill>
              </a:rPr>
              <a:t>Abortion</a:t>
            </a:r>
          </a:p>
          <a:p>
            <a:pPr marL="285750" indent="-285750">
              <a:buFont typeface="Arial" panose="020B0604020202020204" pitchFamily="34" charset="0"/>
              <a:buChar char="•"/>
            </a:pPr>
            <a:r>
              <a:rPr lang="en-US" sz="3600" dirty="0" smtClean="0">
                <a:solidFill>
                  <a:schemeClr val="tx1"/>
                </a:solidFill>
              </a:rPr>
              <a:t>Embryonic stem cell research</a:t>
            </a:r>
          </a:p>
          <a:p>
            <a:pPr marL="285750" indent="-285750">
              <a:buFont typeface="Arial" panose="020B0604020202020204" pitchFamily="34" charset="0"/>
              <a:buChar char="•"/>
            </a:pPr>
            <a:r>
              <a:rPr lang="en-US" sz="3600" dirty="0" smtClean="0">
                <a:solidFill>
                  <a:schemeClr val="tx1"/>
                </a:solidFill>
              </a:rPr>
              <a:t>Euthanasia</a:t>
            </a:r>
          </a:p>
          <a:p>
            <a:pPr marL="285750" indent="-285750">
              <a:buFont typeface="Arial" panose="020B0604020202020204" pitchFamily="34" charset="0"/>
              <a:buChar char="•"/>
            </a:pPr>
            <a:r>
              <a:rPr lang="en-US" sz="3600" dirty="0" smtClean="0">
                <a:solidFill>
                  <a:schemeClr val="tx1"/>
                </a:solidFill>
              </a:rPr>
              <a:t>Death Penalty</a:t>
            </a:r>
          </a:p>
          <a:p>
            <a:pPr marL="285750" indent="-285750">
              <a:buFont typeface="Arial" panose="020B0604020202020204" pitchFamily="34" charset="0"/>
              <a:buChar char="•"/>
            </a:pPr>
            <a:r>
              <a:rPr lang="en-US" sz="4000" b="1" dirty="0" smtClean="0"/>
              <a:t>Mandated abortive birth control</a:t>
            </a:r>
            <a:endParaRPr lang="en-US" sz="4000" b="1" dirty="0"/>
          </a:p>
        </p:txBody>
      </p:sp>
    </p:spTree>
    <p:extLst>
      <p:ext uri="{BB962C8B-B14F-4D97-AF65-F5344CB8AC3E}">
        <p14:creationId xmlns:p14="http://schemas.microsoft.com/office/powerpoint/2010/main" val="5633784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“Deeply Troubling”</a:t>
            </a:r>
            <a:endParaRPr lang="en-US" sz="4400" b="1" dirty="0">
              <a:solidFill>
                <a:srgbClr val="FFC000"/>
              </a:solidFill>
            </a:endParaRPr>
          </a:p>
        </p:txBody>
      </p:sp>
      <p:sp>
        <p:nvSpPr>
          <p:cNvPr id="3" name="Content Placeholder 2"/>
          <p:cNvSpPr>
            <a:spLocks noGrp="1"/>
          </p:cNvSpPr>
          <p:nvPr>
            <p:ph idx="1"/>
          </p:nvPr>
        </p:nvSpPr>
        <p:spPr>
          <a:xfrm>
            <a:off x="527537" y="1266092"/>
            <a:ext cx="11113477" cy="5304829"/>
          </a:xfrm>
        </p:spPr>
        <p:txBody>
          <a:bodyPr>
            <a:normAutofit/>
          </a:bodyPr>
          <a:lstStyle/>
          <a:p>
            <a:pPr marL="0" indent="468313">
              <a:buNone/>
            </a:pPr>
            <a:r>
              <a:rPr lang="en-US" sz="3600" dirty="0">
                <a:solidFill>
                  <a:schemeClr val="tx1"/>
                </a:solidFill>
              </a:rPr>
              <a:t>“This is a stifling decision for </a:t>
            </a:r>
            <a:r>
              <a:rPr lang="en-US" sz="3600" dirty="0" smtClean="0">
                <a:solidFill>
                  <a:schemeClr val="tx1"/>
                </a:solidFill>
              </a:rPr>
              <a:t>                                        American </a:t>
            </a:r>
            <a:r>
              <a:rPr lang="en-US" sz="3600" dirty="0">
                <a:solidFill>
                  <a:schemeClr val="tx1"/>
                </a:solidFill>
              </a:rPr>
              <a:t>women. </a:t>
            </a:r>
            <a:r>
              <a:rPr lang="en-US" sz="3600" u="sng" dirty="0">
                <a:solidFill>
                  <a:schemeClr val="tx1"/>
                </a:solidFill>
              </a:rPr>
              <a:t>It’s a </a:t>
            </a:r>
            <a:r>
              <a:rPr lang="en-US" sz="3600" u="sng" dirty="0" smtClean="0">
                <a:solidFill>
                  <a:schemeClr val="tx1"/>
                </a:solidFill>
              </a:rPr>
              <a:t>decision                                                  </a:t>
            </a:r>
            <a:r>
              <a:rPr lang="en-US" sz="3600" u="sng" dirty="0">
                <a:solidFill>
                  <a:schemeClr val="tx1"/>
                </a:solidFill>
              </a:rPr>
              <a:t>that blocks women from being </a:t>
            </a:r>
            <a:r>
              <a:rPr lang="en-US" sz="3600" u="sng" dirty="0" smtClean="0">
                <a:solidFill>
                  <a:schemeClr val="tx1"/>
                </a:solidFill>
              </a:rPr>
              <a:t>                                                      able </a:t>
            </a:r>
            <a:r>
              <a:rPr lang="en-US" sz="3600" u="sng" dirty="0">
                <a:solidFill>
                  <a:schemeClr val="tx1"/>
                </a:solidFill>
              </a:rPr>
              <a:t>to make their own health </a:t>
            </a:r>
            <a:r>
              <a:rPr lang="en-US" sz="3600" u="sng" dirty="0" smtClean="0">
                <a:solidFill>
                  <a:schemeClr val="tx1"/>
                </a:solidFill>
              </a:rPr>
              <a:t>care                                            </a:t>
            </a:r>
            <a:r>
              <a:rPr lang="en-US" sz="3600" u="sng" dirty="0">
                <a:solidFill>
                  <a:schemeClr val="tx1"/>
                </a:solidFill>
              </a:rPr>
              <a:t>decisions</a:t>
            </a:r>
            <a:r>
              <a:rPr lang="en-US" sz="3600" dirty="0">
                <a:solidFill>
                  <a:schemeClr val="tx1"/>
                </a:solidFill>
              </a:rPr>
              <a:t>,” she said. “This is deeply troubling, because you have organized religions that oppose health care, period</a:t>
            </a:r>
            <a:r>
              <a:rPr lang="en-US" sz="3600" dirty="0" smtClean="0">
                <a:solidFill>
                  <a:schemeClr val="tx1"/>
                </a:solidFill>
              </a:rPr>
              <a:t>.”</a:t>
            </a:r>
          </a:p>
          <a:p>
            <a:pPr marL="0" indent="468313" algn="r">
              <a:buNone/>
            </a:pPr>
            <a:r>
              <a:rPr lang="en-US" sz="3200" dirty="0" smtClean="0">
                <a:solidFill>
                  <a:schemeClr val="tx1"/>
                </a:solidFill>
              </a:rPr>
              <a:t>Representative Debbie </a:t>
            </a:r>
            <a:r>
              <a:rPr lang="en-US" sz="3200" dirty="0">
                <a:solidFill>
                  <a:schemeClr val="tx1"/>
                </a:solidFill>
              </a:rPr>
              <a:t>Wasserman </a:t>
            </a:r>
            <a:r>
              <a:rPr lang="en-US" sz="3200" dirty="0" smtClean="0">
                <a:solidFill>
                  <a:schemeClr val="tx1"/>
                </a:solidFill>
              </a:rPr>
              <a:t>Schultz</a:t>
            </a:r>
            <a:br>
              <a:rPr lang="en-US" sz="3200" dirty="0" smtClean="0">
                <a:solidFill>
                  <a:schemeClr val="tx1"/>
                </a:solidFill>
              </a:rPr>
            </a:br>
            <a:r>
              <a:rPr lang="en-US" sz="3200" dirty="0" smtClean="0">
                <a:solidFill>
                  <a:schemeClr val="tx1"/>
                </a:solidFill>
              </a:rPr>
              <a:t>Chairwoman/Democratic </a:t>
            </a:r>
            <a:r>
              <a:rPr lang="en-US" sz="3200" dirty="0">
                <a:solidFill>
                  <a:schemeClr val="tx1"/>
                </a:solidFill>
              </a:rPr>
              <a:t>National </a:t>
            </a:r>
            <a:r>
              <a:rPr lang="en-US" sz="3200" dirty="0" smtClean="0">
                <a:solidFill>
                  <a:schemeClr val="tx1"/>
                </a:solidFill>
              </a:rPr>
              <a:t>Committee</a:t>
            </a:r>
            <a:br>
              <a:rPr lang="en-US" sz="3200" dirty="0" smtClean="0">
                <a:solidFill>
                  <a:schemeClr val="tx1"/>
                </a:solidFill>
              </a:rPr>
            </a:br>
            <a:r>
              <a:rPr lang="en-US" sz="3200" dirty="0" err="1" smtClean="0">
                <a:solidFill>
                  <a:schemeClr val="tx1"/>
                </a:solidFill>
              </a:rPr>
              <a:t>msnbc</a:t>
            </a:r>
            <a:r>
              <a:rPr lang="en-US" sz="3200" dirty="0" smtClean="0">
                <a:solidFill>
                  <a:schemeClr val="tx1"/>
                </a:solidFill>
              </a:rPr>
              <a:t> interview, June 30, 2014 </a:t>
            </a:r>
            <a:endParaRPr lang="en-US" sz="3200" dirty="0">
              <a:solidFill>
                <a:schemeClr val="tx1"/>
              </a:solidFill>
            </a:endParaRPr>
          </a:p>
          <a:p>
            <a:pPr marL="0" indent="468313">
              <a:buNone/>
            </a:pPr>
            <a:endParaRPr lang="en-US" sz="3600" dirty="0">
              <a:solidFill>
                <a:schemeClr val="tx1"/>
              </a:solidFill>
            </a:endParaRPr>
          </a:p>
        </p:txBody>
      </p:sp>
      <p:pic>
        <p:nvPicPr>
          <p:cNvPr id="4" name="Picture 3"/>
          <p:cNvPicPr>
            <a:picLocks noChangeAspect="1"/>
          </p:cNvPicPr>
          <p:nvPr/>
        </p:nvPicPr>
        <p:blipFill>
          <a:blip r:embed="rId3"/>
          <a:stretch>
            <a:fillRect/>
          </a:stretch>
        </p:blipFill>
        <p:spPr>
          <a:xfrm>
            <a:off x="7871840" y="491474"/>
            <a:ext cx="3769174" cy="2528173"/>
          </a:xfrm>
          <a:prstGeom prst="rect">
            <a:avLst/>
          </a:prstGeom>
          <a:ln w="38100">
            <a:solidFill>
              <a:schemeClr val="accent1">
                <a:lumMod val="50000"/>
              </a:schemeClr>
            </a:solidFill>
          </a:ln>
        </p:spPr>
      </p:pic>
    </p:spTree>
    <p:extLst>
      <p:ext uri="{BB962C8B-B14F-4D97-AF65-F5344CB8AC3E}">
        <p14:creationId xmlns:p14="http://schemas.microsoft.com/office/powerpoint/2010/main" val="38231326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“Vague Moral Objections”</a:t>
            </a:r>
            <a:endParaRPr lang="en-US" sz="4400" b="1" dirty="0">
              <a:solidFill>
                <a:srgbClr val="FFC000"/>
              </a:solidFill>
            </a:endParaRPr>
          </a:p>
        </p:txBody>
      </p:sp>
      <p:sp>
        <p:nvSpPr>
          <p:cNvPr id="3" name="Content Placeholder 2"/>
          <p:cNvSpPr>
            <a:spLocks noGrp="1"/>
          </p:cNvSpPr>
          <p:nvPr>
            <p:ph idx="1"/>
          </p:nvPr>
        </p:nvSpPr>
        <p:spPr>
          <a:xfrm>
            <a:off x="527537" y="1266092"/>
            <a:ext cx="11113477" cy="5304829"/>
          </a:xfrm>
        </p:spPr>
        <p:txBody>
          <a:bodyPr>
            <a:normAutofit/>
          </a:bodyPr>
          <a:lstStyle/>
          <a:p>
            <a:pPr marL="0" indent="468313">
              <a:buNone/>
            </a:pPr>
            <a:r>
              <a:rPr lang="en-US" sz="3600" dirty="0" smtClean="0">
                <a:solidFill>
                  <a:schemeClr val="tx1"/>
                </a:solidFill>
              </a:rPr>
              <a:t>“</a:t>
            </a:r>
            <a:r>
              <a:rPr lang="en-US" sz="3600" dirty="0">
                <a:solidFill>
                  <a:schemeClr val="tx1"/>
                </a:solidFill>
              </a:rPr>
              <a:t>Can't believe we live in a </a:t>
            </a:r>
            <a:r>
              <a:rPr lang="en-US" sz="3600" dirty="0" smtClean="0">
                <a:solidFill>
                  <a:schemeClr val="tx1"/>
                </a:solidFill>
              </a:rPr>
              <a:t>world                                              </a:t>
            </a:r>
            <a:r>
              <a:rPr lang="en-US" sz="3600" dirty="0">
                <a:solidFill>
                  <a:schemeClr val="tx1"/>
                </a:solidFill>
              </a:rPr>
              <a:t>where we'd even consider letting </a:t>
            </a:r>
            <a:r>
              <a:rPr lang="en-US" sz="3600" dirty="0" smtClean="0">
                <a:solidFill>
                  <a:schemeClr val="tx1"/>
                </a:solidFill>
              </a:rPr>
              <a:t>                                                   big </a:t>
            </a:r>
            <a:r>
              <a:rPr lang="en-US" sz="3600" dirty="0">
                <a:solidFill>
                  <a:schemeClr val="tx1"/>
                </a:solidFill>
              </a:rPr>
              <a:t>corps deny women access to </a:t>
            </a:r>
            <a:r>
              <a:rPr lang="en-US" sz="3600" dirty="0" smtClean="0">
                <a:solidFill>
                  <a:schemeClr val="tx1"/>
                </a:solidFill>
              </a:rPr>
              <a:t>                                                   basic </a:t>
            </a:r>
            <a:r>
              <a:rPr lang="en-US" sz="3600" dirty="0">
                <a:solidFill>
                  <a:schemeClr val="tx1"/>
                </a:solidFill>
              </a:rPr>
              <a:t>care </a:t>
            </a:r>
            <a:r>
              <a:rPr lang="en-US" sz="3600" u="sng" dirty="0">
                <a:solidFill>
                  <a:schemeClr val="tx1"/>
                </a:solidFill>
              </a:rPr>
              <a:t>based on vague moral </a:t>
            </a:r>
            <a:r>
              <a:rPr lang="en-US" sz="3600" u="sng" dirty="0" smtClean="0">
                <a:solidFill>
                  <a:schemeClr val="tx1"/>
                </a:solidFill>
              </a:rPr>
              <a:t>                                             objections</a:t>
            </a:r>
            <a:r>
              <a:rPr lang="en-US" sz="3600" dirty="0">
                <a:solidFill>
                  <a:schemeClr val="tx1"/>
                </a:solidFill>
              </a:rPr>
              <a:t>. The current </a:t>
            </a:r>
            <a:r>
              <a:rPr lang="en-US" sz="3600" dirty="0" smtClean="0">
                <a:solidFill>
                  <a:schemeClr val="tx1"/>
                </a:solidFill>
              </a:rPr>
              <a:t>                                                       Supreme </a:t>
            </a:r>
            <a:r>
              <a:rPr lang="en-US" sz="3600" dirty="0">
                <a:solidFill>
                  <a:schemeClr val="tx1"/>
                </a:solidFill>
              </a:rPr>
              <a:t>Court has headed in a very scary direction</a:t>
            </a:r>
            <a:r>
              <a:rPr lang="en-US" sz="3600" dirty="0" smtClean="0">
                <a:solidFill>
                  <a:schemeClr val="tx1"/>
                </a:solidFill>
              </a:rPr>
              <a:t>.”</a:t>
            </a:r>
          </a:p>
          <a:p>
            <a:pPr marL="0" indent="468313">
              <a:buNone/>
            </a:pPr>
            <a:endParaRPr lang="en-US" sz="3600" dirty="0" smtClean="0">
              <a:solidFill>
                <a:schemeClr val="tx1"/>
              </a:solidFill>
            </a:endParaRPr>
          </a:p>
          <a:p>
            <a:pPr marL="0" indent="468313" algn="r">
              <a:buNone/>
            </a:pPr>
            <a:r>
              <a:rPr lang="en-US" sz="3200" dirty="0" smtClean="0">
                <a:solidFill>
                  <a:schemeClr val="tx1"/>
                </a:solidFill>
              </a:rPr>
              <a:t>Senator Elizabeth Warren (Massachusetts)</a:t>
            </a:r>
            <a:br>
              <a:rPr lang="en-US" sz="3200" dirty="0" smtClean="0">
                <a:solidFill>
                  <a:schemeClr val="tx1"/>
                </a:solidFill>
              </a:rPr>
            </a:br>
            <a:r>
              <a:rPr lang="en-US" sz="3200" dirty="0" smtClean="0">
                <a:solidFill>
                  <a:schemeClr val="tx1"/>
                </a:solidFill>
              </a:rPr>
              <a:t>Twitter Post</a:t>
            </a:r>
            <a:endParaRPr lang="en-US" sz="3200" dirty="0">
              <a:solidFill>
                <a:schemeClr val="tx1"/>
              </a:solidFill>
            </a:endParaRPr>
          </a:p>
          <a:p>
            <a:pPr marL="0" indent="468313">
              <a:buNone/>
            </a:pPr>
            <a:endParaRPr lang="en-US" sz="3600" dirty="0">
              <a:solidFill>
                <a:schemeClr val="tx1"/>
              </a:solidFill>
            </a:endParaRPr>
          </a:p>
        </p:txBody>
      </p:sp>
      <p:pic>
        <p:nvPicPr>
          <p:cNvPr id="4" name="Picture 3"/>
          <p:cNvPicPr>
            <a:picLocks noChangeAspect="1"/>
          </p:cNvPicPr>
          <p:nvPr/>
        </p:nvPicPr>
        <p:blipFill>
          <a:blip r:embed="rId3"/>
          <a:stretch>
            <a:fillRect/>
          </a:stretch>
        </p:blipFill>
        <p:spPr>
          <a:xfrm>
            <a:off x="7871840" y="491474"/>
            <a:ext cx="3769174" cy="2528173"/>
          </a:xfrm>
          <a:prstGeom prst="rect">
            <a:avLst/>
          </a:prstGeom>
          <a:ln w="38100">
            <a:solidFill>
              <a:schemeClr val="accent1">
                <a:lumMod val="50000"/>
              </a:schemeClr>
            </a:solidFill>
          </a:ln>
        </p:spPr>
      </p:pic>
    </p:spTree>
    <p:extLst>
      <p:ext uri="{BB962C8B-B14F-4D97-AF65-F5344CB8AC3E}">
        <p14:creationId xmlns:p14="http://schemas.microsoft.com/office/powerpoint/2010/main" val="405800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1" y="283064"/>
            <a:ext cx="11436543" cy="772013"/>
          </a:xfrm>
        </p:spPr>
        <p:txBody>
          <a:bodyPr>
            <a:normAutofit fontScale="90000"/>
          </a:bodyPr>
          <a:lstStyle/>
          <a:p>
            <a:pPr algn="ctr"/>
            <a:r>
              <a:rPr lang="en-US" sz="4400" b="1" dirty="0" smtClean="0">
                <a:solidFill>
                  <a:srgbClr val="FFC000"/>
                </a:solidFill>
              </a:rPr>
              <a:t>Who has the right to determine when life begins?</a:t>
            </a:r>
            <a:endParaRPr lang="en-US" sz="4400" b="1" dirty="0">
              <a:solidFill>
                <a:srgbClr val="FFC000"/>
              </a:solidFill>
            </a:endParaRPr>
          </a:p>
        </p:txBody>
      </p:sp>
      <p:sp>
        <p:nvSpPr>
          <p:cNvPr id="3" name="Content Placeholder 2"/>
          <p:cNvSpPr>
            <a:spLocks noGrp="1"/>
          </p:cNvSpPr>
          <p:nvPr>
            <p:ph idx="1"/>
          </p:nvPr>
        </p:nvSpPr>
        <p:spPr>
          <a:xfrm>
            <a:off x="527537" y="1266092"/>
            <a:ext cx="11113477" cy="5099539"/>
          </a:xfrm>
        </p:spPr>
        <p:txBody>
          <a:bodyPr>
            <a:normAutofit/>
          </a:bodyPr>
          <a:lstStyle/>
          <a:p>
            <a:pPr marL="0" indent="339725">
              <a:buNone/>
            </a:pPr>
            <a:r>
              <a:rPr lang="en-US" sz="3600" dirty="0" smtClean="0">
                <a:solidFill>
                  <a:schemeClr val="tx1"/>
                </a:solidFill>
              </a:rPr>
              <a:t>NOT man! (cf. Genesis 1:27)</a:t>
            </a:r>
          </a:p>
          <a:p>
            <a:pPr marL="0" indent="339725">
              <a:buNone/>
            </a:pPr>
            <a:r>
              <a:rPr lang="en-US" sz="3600" dirty="0" smtClean="0">
                <a:solidFill>
                  <a:srgbClr val="FFC000"/>
                </a:solidFill>
              </a:rPr>
              <a:t>(1-3), </a:t>
            </a:r>
            <a:r>
              <a:rPr lang="en-US" sz="3600" dirty="0" smtClean="0">
                <a:solidFill>
                  <a:schemeClr val="tx1"/>
                </a:solidFill>
              </a:rPr>
              <a:t>“Then the Lord answered Job out of the whirlwind, and said: ‘</a:t>
            </a:r>
            <a:r>
              <a:rPr lang="en-US" sz="3600" u="sng" dirty="0" smtClean="0">
                <a:solidFill>
                  <a:schemeClr val="tx1"/>
                </a:solidFill>
              </a:rPr>
              <a:t>Who is this </a:t>
            </a:r>
            <a:r>
              <a:rPr lang="en-US" sz="3600" dirty="0" smtClean="0">
                <a:solidFill>
                  <a:schemeClr val="tx1"/>
                </a:solidFill>
              </a:rPr>
              <a:t>who darkens counsel by words without knowledge?  Now prepare yourself like a man; I will question you, and you shall answer Me.’”</a:t>
            </a:r>
          </a:p>
          <a:p>
            <a:pPr marL="0" indent="339725">
              <a:buNone/>
            </a:pPr>
            <a:r>
              <a:rPr lang="en-US" sz="3600" dirty="0" smtClean="0">
                <a:solidFill>
                  <a:srgbClr val="FFC000"/>
                </a:solidFill>
              </a:rPr>
              <a:t>(17-18</a:t>
            </a:r>
            <a:r>
              <a:rPr lang="en-US" sz="3600" dirty="0" smtClean="0">
                <a:solidFill>
                  <a:schemeClr val="tx1"/>
                </a:solidFill>
              </a:rPr>
              <a:t>), “Have the gates of death been revealed to you?  Or have you seen the doors of the shadow of death?  Have you comprehended the bread of the earth?  </a:t>
            </a:r>
            <a:r>
              <a:rPr lang="en-US" sz="3600" u="sng" dirty="0" smtClean="0">
                <a:solidFill>
                  <a:schemeClr val="tx1"/>
                </a:solidFill>
              </a:rPr>
              <a:t>Tell Me, if you know all this</a:t>
            </a:r>
            <a:r>
              <a:rPr lang="en-US" sz="3600" dirty="0" smtClean="0">
                <a:solidFill>
                  <a:schemeClr val="tx1"/>
                </a:solidFill>
              </a:rPr>
              <a:t>.”  </a:t>
            </a:r>
            <a:r>
              <a:rPr lang="en-US" sz="3600" dirty="0" smtClean="0">
                <a:solidFill>
                  <a:srgbClr val="FFC000"/>
                </a:solidFill>
              </a:rPr>
              <a:t>(Job 38:1-3, 17-18)</a:t>
            </a:r>
            <a:endParaRPr lang="en-US" sz="3600" dirty="0">
              <a:solidFill>
                <a:srgbClr val="FFC000"/>
              </a:solidFill>
            </a:endParaRPr>
          </a:p>
        </p:txBody>
      </p:sp>
    </p:spTree>
    <p:extLst>
      <p:ext uri="{BB962C8B-B14F-4D97-AF65-F5344CB8AC3E}">
        <p14:creationId xmlns:p14="http://schemas.microsoft.com/office/powerpoint/2010/main" val="17038417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“Whenever WE define…”</a:t>
            </a:r>
            <a:endParaRPr lang="en-US" sz="4400" b="1" dirty="0">
              <a:solidFill>
                <a:srgbClr val="FFC000"/>
              </a:solidFill>
            </a:endParaRPr>
          </a:p>
        </p:txBody>
      </p:sp>
      <p:sp>
        <p:nvSpPr>
          <p:cNvPr id="3" name="Content Placeholder 2"/>
          <p:cNvSpPr>
            <a:spLocks noGrp="1"/>
          </p:cNvSpPr>
          <p:nvPr>
            <p:ph idx="1"/>
          </p:nvPr>
        </p:nvSpPr>
        <p:spPr>
          <a:xfrm>
            <a:off x="527537" y="1055078"/>
            <a:ext cx="11113477" cy="5494578"/>
          </a:xfrm>
        </p:spPr>
        <p:txBody>
          <a:bodyPr>
            <a:normAutofit fontScale="92500" lnSpcReduction="10000"/>
          </a:bodyPr>
          <a:lstStyle/>
          <a:p>
            <a:pPr marL="0" indent="468313">
              <a:buNone/>
            </a:pPr>
            <a:r>
              <a:rPr lang="en-US" sz="3600" dirty="0" smtClean="0">
                <a:solidFill>
                  <a:schemeClr val="tx1"/>
                </a:solidFill>
              </a:rPr>
              <a:t>“</a:t>
            </a:r>
            <a:r>
              <a:rPr lang="en-US" sz="3600" dirty="0">
                <a:solidFill>
                  <a:schemeClr val="tx1"/>
                </a:solidFill>
              </a:rPr>
              <a:t>Number one, </a:t>
            </a:r>
            <a:r>
              <a:rPr lang="en-US" sz="3600" u="sng" dirty="0">
                <a:solidFill>
                  <a:schemeClr val="tx1"/>
                </a:solidFill>
              </a:rPr>
              <a:t>whenever we define a </a:t>
            </a:r>
            <a:r>
              <a:rPr lang="en-US" sz="3600" u="sng" dirty="0" err="1">
                <a:solidFill>
                  <a:schemeClr val="tx1"/>
                </a:solidFill>
              </a:rPr>
              <a:t>previable</a:t>
            </a:r>
            <a:r>
              <a:rPr lang="en-US" sz="3600" u="sng" dirty="0">
                <a:solidFill>
                  <a:schemeClr val="tx1"/>
                </a:solidFill>
              </a:rPr>
              <a:t> fetus as a person </a:t>
            </a:r>
            <a:r>
              <a:rPr lang="en-US" sz="3600" dirty="0">
                <a:solidFill>
                  <a:schemeClr val="tx1"/>
                </a:solidFill>
              </a:rPr>
              <a:t>that is protected by the equal protection clause or the other elements in the Constitution, </a:t>
            </a:r>
            <a:r>
              <a:rPr lang="en-US" sz="3600" dirty="0" smtClean="0">
                <a:solidFill>
                  <a:schemeClr val="tx1"/>
                </a:solidFill>
              </a:rPr>
              <a:t>that </a:t>
            </a:r>
            <a:r>
              <a:rPr lang="en-US" sz="3600" dirty="0">
                <a:solidFill>
                  <a:schemeClr val="tx1"/>
                </a:solidFill>
              </a:rPr>
              <a:t>are </a:t>
            </a:r>
            <a:r>
              <a:rPr lang="en-US" sz="3600" u="sng" dirty="0">
                <a:solidFill>
                  <a:schemeClr val="tx1"/>
                </a:solidFill>
              </a:rPr>
              <a:t>what we’re really saying is, in fact, that they are persons</a:t>
            </a:r>
            <a:r>
              <a:rPr lang="en-US" sz="3600" dirty="0">
                <a:solidFill>
                  <a:schemeClr val="tx1"/>
                </a:solidFill>
              </a:rPr>
              <a:t> </a:t>
            </a:r>
            <a:r>
              <a:rPr lang="en-US" sz="3600" dirty="0" smtClean="0">
                <a:solidFill>
                  <a:schemeClr val="tx1"/>
                </a:solidFill>
              </a:rPr>
              <a:t>entitled </a:t>
            </a:r>
            <a:r>
              <a:rPr lang="en-US" sz="3600" dirty="0">
                <a:solidFill>
                  <a:schemeClr val="tx1"/>
                </a:solidFill>
              </a:rPr>
              <a:t>to the kinds of protections that would be provided to a – a child, a nine-month-old – child that was delivered to term. That determination then, essentially, if it was accepted by a court, would forbid abortions to take place. I mean, it – it would essentially bar abortions, because </a:t>
            </a:r>
            <a:r>
              <a:rPr lang="en-US" sz="3600" u="sng" dirty="0">
                <a:solidFill>
                  <a:schemeClr val="tx1"/>
                </a:solidFill>
              </a:rPr>
              <a:t>the equal protection clause does not allow somebody to kill a child</a:t>
            </a:r>
            <a:r>
              <a:rPr lang="en-US" sz="3600" dirty="0">
                <a:solidFill>
                  <a:schemeClr val="tx1"/>
                </a:solidFill>
              </a:rPr>
              <a:t>, and if this is a child, then this would be an antiabortion </a:t>
            </a:r>
            <a:r>
              <a:rPr lang="en-US" sz="3600" dirty="0" smtClean="0">
                <a:solidFill>
                  <a:schemeClr val="tx1"/>
                </a:solidFill>
              </a:rPr>
              <a:t>statute.”</a:t>
            </a:r>
          </a:p>
          <a:p>
            <a:pPr marL="0" indent="468313">
              <a:buNone/>
            </a:pPr>
            <a:endParaRPr lang="en-US" sz="1000" dirty="0" smtClean="0">
              <a:solidFill>
                <a:schemeClr val="tx1"/>
              </a:solidFill>
            </a:endParaRPr>
          </a:p>
          <a:p>
            <a:pPr marL="0" indent="468313" algn="r">
              <a:buNone/>
            </a:pPr>
            <a:r>
              <a:rPr lang="en-US" sz="3200" dirty="0" smtClean="0">
                <a:solidFill>
                  <a:schemeClr val="tx1"/>
                </a:solidFill>
              </a:rPr>
              <a:t>State Senator Barack Obama (Illinois) Senate Floor, 2001</a:t>
            </a:r>
            <a:endParaRPr lang="en-US" sz="3600" dirty="0">
              <a:solidFill>
                <a:schemeClr val="tx1"/>
              </a:solidFill>
            </a:endParaRPr>
          </a:p>
        </p:txBody>
      </p:sp>
    </p:spTree>
    <p:extLst>
      <p:ext uri="{BB962C8B-B14F-4D97-AF65-F5344CB8AC3E}">
        <p14:creationId xmlns:p14="http://schemas.microsoft.com/office/powerpoint/2010/main" val="33768373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Psalm 139:13-14</a:t>
            </a:r>
            <a:endParaRPr lang="en-US" sz="4400" b="1" dirty="0">
              <a:solidFill>
                <a:srgbClr val="FFC000"/>
              </a:solidFill>
            </a:endParaRPr>
          </a:p>
        </p:txBody>
      </p:sp>
      <p:sp>
        <p:nvSpPr>
          <p:cNvPr id="3" name="Content Placeholder 2"/>
          <p:cNvSpPr>
            <a:spLocks noGrp="1"/>
          </p:cNvSpPr>
          <p:nvPr>
            <p:ph idx="1"/>
          </p:nvPr>
        </p:nvSpPr>
        <p:spPr>
          <a:xfrm>
            <a:off x="527537" y="1266092"/>
            <a:ext cx="11113477" cy="5099539"/>
          </a:xfrm>
        </p:spPr>
        <p:txBody>
          <a:bodyPr>
            <a:normAutofit/>
          </a:bodyPr>
          <a:lstStyle/>
          <a:p>
            <a:pPr marL="0" indent="339725">
              <a:buNone/>
            </a:pPr>
            <a:r>
              <a:rPr lang="en-US" sz="3600" dirty="0">
                <a:solidFill>
                  <a:schemeClr val="tx1"/>
                </a:solidFill>
              </a:rPr>
              <a:t>For You formed my inward parts;</a:t>
            </a:r>
            <a:br>
              <a:rPr lang="en-US" sz="3600" dirty="0">
                <a:solidFill>
                  <a:schemeClr val="tx1"/>
                </a:solidFill>
              </a:rPr>
            </a:br>
            <a:r>
              <a:rPr lang="en-US" sz="3600" u="sng" dirty="0">
                <a:solidFill>
                  <a:schemeClr val="tx1"/>
                </a:solidFill>
              </a:rPr>
              <a:t>You covered me in my mother’s womb</a:t>
            </a:r>
            <a:r>
              <a:rPr lang="en-US" sz="3600" dirty="0">
                <a:solidFill>
                  <a:schemeClr val="tx1"/>
                </a:solidFill>
              </a:rPr>
              <a:t>.</a:t>
            </a:r>
            <a:br>
              <a:rPr lang="en-US" sz="3600" dirty="0">
                <a:solidFill>
                  <a:schemeClr val="tx1"/>
                </a:solidFill>
              </a:rPr>
            </a:br>
            <a:r>
              <a:rPr lang="en-US" sz="3600" baseline="30000" dirty="0">
                <a:solidFill>
                  <a:schemeClr val="tx1"/>
                </a:solidFill>
              </a:rPr>
              <a:t>14 </a:t>
            </a:r>
            <a:r>
              <a:rPr lang="en-US" sz="3600" dirty="0">
                <a:solidFill>
                  <a:schemeClr val="tx1"/>
                </a:solidFill>
              </a:rPr>
              <a:t>I will praise You, for I am fearfully </a:t>
            </a:r>
            <a:r>
              <a:rPr lang="en-US" sz="3600" i="1" dirty="0">
                <a:solidFill>
                  <a:schemeClr val="tx1"/>
                </a:solidFill>
              </a:rPr>
              <a:t>and</a:t>
            </a:r>
            <a:r>
              <a:rPr lang="en-US" sz="3600" dirty="0">
                <a:solidFill>
                  <a:schemeClr val="tx1"/>
                </a:solidFill>
              </a:rPr>
              <a:t> </a:t>
            </a:r>
            <a:r>
              <a:rPr lang="en-US" sz="3600" dirty="0" smtClean="0">
                <a:solidFill>
                  <a:schemeClr val="tx1"/>
                </a:solidFill>
              </a:rPr>
              <a:t>                         wonderfully </a:t>
            </a:r>
            <a:r>
              <a:rPr lang="en-US" sz="3600" dirty="0">
                <a:solidFill>
                  <a:schemeClr val="tx1"/>
                </a:solidFill>
              </a:rPr>
              <a:t>made</a:t>
            </a:r>
            <a:r>
              <a:rPr lang="en-US" sz="3600" dirty="0" smtClean="0">
                <a:solidFill>
                  <a:schemeClr val="tx1"/>
                </a:solidFill>
              </a:rPr>
              <a:t>;</a:t>
            </a:r>
            <a:r>
              <a:rPr lang="en-US" sz="3600" baseline="30000" dirty="0">
                <a:solidFill>
                  <a:schemeClr val="tx1"/>
                </a:solidFill>
              </a:rPr>
              <a:t> </a:t>
            </a:r>
            <a:r>
              <a:rPr lang="en-US" sz="3600" dirty="0" smtClean="0">
                <a:solidFill>
                  <a:schemeClr val="tx1"/>
                </a:solidFill>
              </a:rPr>
              <a:t>Marvelous </a:t>
            </a:r>
            <a:r>
              <a:rPr lang="en-US" sz="3600" dirty="0">
                <a:solidFill>
                  <a:schemeClr val="tx1"/>
                </a:solidFill>
              </a:rPr>
              <a:t>are Your works</a:t>
            </a:r>
            <a:r>
              <a:rPr lang="en-US" sz="3600" dirty="0" smtClean="0">
                <a:solidFill>
                  <a:schemeClr val="tx1"/>
                </a:solidFill>
              </a:rPr>
              <a:t>, And </a:t>
            </a:r>
            <a:r>
              <a:rPr lang="en-US" sz="3600" i="1" dirty="0">
                <a:solidFill>
                  <a:schemeClr val="tx1"/>
                </a:solidFill>
              </a:rPr>
              <a:t>that</a:t>
            </a:r>
            <a:r>
              <a:rPr lang="en-US" sz="3600" dirty="0">
                <a:solidFill>
                  <a:schemeClr val="tx1"/>
                </a:solidFill>
              </a:rPr>
              <a:t> my soul knows very well.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231" y="425817"/>
            <a:ext cx="2529254" cy="1680549"/>
          </a:xfrm>
          <a:prstGeom prst="rect">
            <a:avLst/>
          </a:prstGeom>
          <a:ln w="38100">
            <a:solidFill>
              <a:schemeClr val="accent1">
                <a:lumMod val="50000"/>
              </a:schemeClr>
            </a:solidFill>
          </a:ln>
        </p:spPr>
      </p:pic>
    </p:spTree>
    <p:extLst>
      <p:ext uri="{BB962C8B-B14F-4D97-AF65-F5344CB8AC3E}">
        <p14:creationId xmlns:p14="http://schemas.microsoft.com/office/powerpoint/2010/main" val="7854069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Luke 1:41</a:t>
            </a:r>
            <a:endParaRPr lang="en-US" sz="4400" b="1" dirty="0">
              <a:solidFill>
                <a:srgbClr val="FFC000"/>
              </a:solidFill>
            </a:endParaRPr>
          </a:p>
        </p:txBody>
      </p:sp>
      <p:sp>
        <p:nvSpPr>
          <p:cNvPr id="3" name="Content Placeholder 2"/>
          <p:cNvSpPr>
            <a:spLocks noGrp="1"/>
          </p:cNvSpPr>
          <p:nvPr>
            <p:ph idx="1"/>
          </p:nvPr>
        </p:nvSpPr>
        <p:spPr>
          <a:xfrm>
            <a:off x="527537" y="1266092"/>
            <a:ext cx="11113477" cy="5099539"/>
          </a:xfrm>
        </p:spPr>
        <p:txBody>
          <a:bodyPr>
            <a:normAutofit/>
          </a:bodyPr>
          <a:lstStyle/>
          <a:p>
            <a:pPr marL="0" indent="339725">
              <a:buNone/>
            </a:pPr>
            <a:r>
              <a:rPr lang="en-US" sz="3600" dirty="0">
                <a:solidFill>
                  <a:schemeClr val="tx1"/>
                </a:solidFill>
              </a:rPr>
              <a:t>And it happened, when Elizabeth heard </a:t>
            </a:r>
            <a:r>
              <a:rPr lang="en-US" sz="3600" dirty="0" smtClean="0">
                <a:solidFill>
                  <a:schemeClr val="tx1"/>
                </a:solidFill>
              </a:rPr>
              <a:t>                               the </a:t>
            </a:r>
            <a:r>
              <a:rPr lang="en-US" sz="3600" dirty="0">
                <a:solidFill>
                  <a:schemeClr val="tx1"/>
                </a:solidFill>
              </a:rPr>
              <a:t>greeting of Mary, that </a:t>
            </a:r>
            <a:r>
              <a:rPr lang="en-US" sz="3600" u="sng" dirty="0">
                <a:solidFill>
                  <a:schemeClr val="tx1"/>
                </a:solidFill>
              </a:rPr>
              <a:t>the babe leaped </a:t>
            </a:r>
            <a:r>
              <a:rPr lang="en-US" sz="3600" u="sng" dirty="0" smtClean="0">
                <a:solidFill>
                  <a:schemeClr val="tx1"/>
                </a:solidFill>
              </a:rPr>
              <a:t>                               in </a:t>
            </a:r>
            <a:r>
              <a:rPr lang="en-US" sz="3600" u="sng" dirty="0">
                <a:solidFill>
                  <a:schemeClr val="tx1"/>
                </a:solidFill>
              </a:rPr>
              <a:t>her womb</a:t>
            </a:r>
            <a:r>
              <a:rPr lang="en-US" sz="3600" dirty="0">
                <a:solidFill>
                  <a:schemeClr val="tx1"/>
                </a:solidFill>
              </a:rPr>
              <a:t>; and Elizabeth was filled </a:t>
            </a:r>
            <a:r>
              <a:rPr lang="en-US" sz="3600" dirty="0" smtClean="0">
                <a:solidFill>
                  <a:schemeClr val="tx1"/>
                </a:solidFill>
              </a:rPr>
              <a:t>                                  with </a:t>
            </a:r>
            <a:r>
              <a:rPr lang="en-US" sz="3600" dirty="0">
                <a:solidFill>
                  <a:schemeClr val="tx1"/>
                </a:solidFill>
              </a:rPr>
              <a:t>the Holy Spirit.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231" y="425817"/>
            <a:ext cx="2529254" cy="1680549"/>
          </a:xfrm>
          <a:prstGeom prst="rect">
            <a:avLst/>
          </a:prstGeom>
          <a:ln w="38100">
            <a:solidFill>
              <a:schemeClr val="accent1">
                <a:lumMod val="50000"/>
              </a:schemeClr>
            </a:solidFill>
          </a:ln>
        </p:spPr>
      </p:pic>
    </p:spTree>
    <p:extLst>
      <p:ext uri="{BB962C8B-B14F-4D97-AF65-F5344CB8AC3E}">
        <p14:creationId xmlns:p14="http://schemas.microsoft.com/office/powerpoint/2010/main" val="23453698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59" y="457200"/>
            <a:ext cx="7208874" cy="988828"/>
          </a:xfrm>
        </p:spPr>
        <p:txBody>
          <a:bodyPr>
            <a:normAutofit/>
          </a:bodyPr>
          <a:lstStyle/>
          <a:p>
            <a:r>
              <a:rPr lang="en-US" sz="5400" b="1" dirty="0" smtClean="0">
                <a:solidFill>
                  <a:srgbClr val="FFC000"/>
                </a:solidFill>
              </a:rPr>
              <a:t>Sexual Morality</a:t>
            </a:r>
            <a:endParaRPr lang="en-US" sz="5400" b="1" dirty="0">
              <a:solidFill>
                <a:srgbClr val="FFC000"/>
              </a:solidFill>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869113" y="2166985"/>
            <a:ext cx="4486275" cy="3322542"/>
          </a:xfrm>
          <a:ln w="38100">
            <a:solidFill>
              <a:schemeClr val="accent1">
                <a:lumMod val="50000"/>
              </a:schemeClr>
            </a:solidFill>
          </a:ln>
        </p:spPr>
      </p:pic>
      <p:sp>
        <p:nvSpPr>
          <p:cNvPr id="4" name="Text Placeholder 3"/>
          <p:cNvSpPr>
            <a:spLocks noGrp="1"/>
          </p:cNvSpPr>
          <p:nvPr>
            <p:ph type="body" sz="half" idx="2"/>
          </p:nvPr>
        </p:nvSpPr>
        <p:spPr>
          <a:xfrm>
            <a:off x="1254642" y="1679944"/>
            <a:ext cx="4848445" cy="4572000"/>
          </a:xfrm>
        </p:spPr>
        <p:txBody>
          <a:bodyPr>
            <a:normAutofit/>
          </a:bodyPr>
          <a:lstStyle/>
          <a:p>
            <a:pPr marL="285750" indent="-285750">
              <a:buFont typeface="Arial" panose="020B0604020202020204" pitchFamily="34" charset="0"/>
              <a:buChar char="•"/>
            </a:pPr>
            <a:r>
              <a:rPr lang="en-US" sz="3600" dirty="0" smtClean="0">
                <a:solidFill>
                  <a:schemeClr val="tx1"/>
                </a:solidFill>
              </a:rPr>
              <a:t>Homosexuality</a:t>
            </a:r>
          </a:p>
          <a:p>
            <a:pPr marL="285750" indent="-285750">
              <a:buFont typeface="Arial" panose="020B0604020202020204" pitchFamily="34" charset="0"/>
              <a:buChar char="•"/>
            </a:pPr>
            <a:r>
              <a:rPr lang="en-US" sz="3600" dirty="0" smtClean="0">
                <a:solidFill>
                  <a:schemeClr val="tx1"/>
                </a:solidFill>
              </a:rPr>
              <a:t>Gay Marriage</a:t>
            </a:r>
          </a:p>
          <a:p>
            <a:pPr marL="285750" indent="-285750">
              <a:buFont typeface="Arial" panose="020B0604020202020204" pitchFamily="34" charset="0"/>
              <a:buChar char="•"/>
            </a:pPr>
            <a:r>
              <a:rPr lang="en-US" sz="3600" dirty="0" smtClean="0">
                <a:solidFill>
                  <a:schemeClr val="tx1"/>
                </a:solidFill>
              </a:rPr>
              <a:t>Divorce &amp; Remarriage</a:t>
            </a:r>
          </a:p>
          <a:p>
            <a:pPr marL="285750" indent="-285750">
              <a:buFont typeface="Arial" panose="020B0604020202020204" pitchFamily="34" charset="0"/>
              <a:buChar char="•"/>
            </a:pPr>
            <a:r>
              <a:rPr lang="en-US" sz="3600" dirty="0" smtClean="0">
                <a:solidFill>
                  <a:schemeClr val="tx1"/>
                </a:solidFill>
              </a:rPr>
              <a:t>Polygamy</a:t>
            </a:r>
          </a:p>
          <a:p>
            <a:pPr marL="285750" indent="-285750">
              <a:buFont typeface="Arial" panose="020B0604020202020204" pitchFamily="34" charset="0"/>
              <a:buChar char="•"/>
            </a:pPr>
            <a:r>
              <a:rPr lang="en-US" sz="4000" b="1" dirty="0" smtClean="0"/>
              <a:t>Living together without marrying</a:t>
            </a:r>
            <a:endParaRPr lang="en-US" sz="4000" b="1" dirty="0"/>
          </a:p>
        </p:txBody>
      </p:sp>
    </p:spTree>
    <p:extLst>
      <p:ext uri="{BB962C8B-B14F-4D97-AF65-F5344CB8AC3E}">
        <p14:creationId xmlns:p14="http://schemas.microsoft.com/office/powerpoint/2010/main" val="4352559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“Marriage offers little benefit”</a:t>
            </a:r>
            <a:endParaRPr lang="en-US" sz="4400" b="1" dirty="0">
              <a:solidFill>
                <a:srgbClr val="FFC000"/>
              </a:solidFill>
            </a:endParaRPr>
          </a:p>
        </p:txBody>
      </p:sp>
      <p:sp>
        <p:nvSpPr>
          <p:cNvPr id="3" name="Content Placeholder 2"/>
          <p:cNvSpPr>
            <a:spLocks noGrp="1"/>
          </p:cNvSpPr>
          <p:nvPr>
            <p:ph idx="1"/>
          </p:nvPr>
        </p:nvSpPr>
        <p:spPr>
          <a:xfrm>
            <a:off x="527537" y="986497"/>
            <a:ext cx="11113477" cy="5871503"/>
          </a:xfrm>
        </p:spPr>
        <p:txBody>
          <a:bodyPr>
            <a:normAutofit fontScale="92500" lnSpcReduction="20000"/>
          </a:bodyPr>
          <a:lstStyle/>
          <a:p>
            <a:pPr marL="0" indent="339725">
              <a:buNone/>
            </a:pPr>
            <a:r>
              <a:rPr lang="en-US" sz="3600" dirty="0">
                <a:solidFill>
                  <a:schemeClr val="tx1"/>
                </a:solidFill>
              </a:rPr>
              <a:t>We've heard married people are happier, but that might not be a reason to rush to the altar, according to a new study.</a:t>
            </a:r>
          </a:p>
          <a:p>
            <a:pPr marL="0" indent="339725">
              <a:buNone/>
            </a:pPr>
            <a:r>
              <a:rPr lang="en-US" sz="3600" dirty="0">
                <a:solidFill>
                  <a:schemeClr val="tx1"/>
                </a:solidFill>
              </a:rPr>
              <a:t>In terms of </a:t>
            </a:r>
            <a:r>
              <a:rPr lang="en-US" sz="3400" dirty="0">
                <a:solidFill>
                  <a:schemeClr val="tx1"/>
                </a:solidFill>
              </a:rPr>
              <a:t>health</a:t>
            </a:r>
            <a:r>
              <a:rPr lang="en-US" sz="3600" dirty="0">
                <a:solidFill>
                  <a:schemeClr val="tx1"/>
                </a:solidFill>
              </a:rPr>
              <a:t>, self-esteem, and psychological well-being, </a:t>
            </a:r>
            <a:r>
              <a:rPr lang="en-US" sz="3600" u="sng" dirty="0">
                <a:solidFill>
                  <a:schemeClr val="tx1"/>
                </a:solidFill>
              </a:rPr>
              <a:t>marriage offers little benefit over simply living together without wedding rings</a:t>
            </a:r>
            <a:r>
              <a:rPr lang="en-US" sz="3600" dirty="0">
                <a:solidFill>
                  <a:schemeClr val="tx1"/>
                </a:solidFill>
              </a:rPr>
              <a:t>, the study found.</a:t>
            </a:r>
          </a:p>
          <a:p>
            <a:pPr marL="0" indent="339725">
              <a:buNone/>
            </a:pPr>
            <a:r>
              <a:rPr lang="en-US" sz="3600" u="sng" dirty="0">
                <a:solidFill>
                  <a:schemeClr val="tx1"/>
                </a:solidFill>
              </a:rPr>
              <a:t>It's the relationship itself, rather than its official status, that's key to its benefits</a:t>
            </a:r>
            <a:r>
              <a:rPr lang="en-US" sz="3600" dirty="0">
                <a:solidFill>
                  <a:schemeClr val="tx1"/>
                </a:solidFill>
              </a:rPr>
              <a:t>, said study researcher Kelly </a:t>
            </a:r>
            <a:r>
              <a:rPr lang="en-US" sz="3600" dirty="0" err="1">
                <a:solidFill>
                  <a:schemeClr val="tx1"/>
                </a:solidFill>
              </a:rPr>
              <a:t>Musick</a:t>
            </a:r>
            <a:r>
              <a:rPr lang="en-US" sz="3600" dirty="0">
                <a:solidFill>
                  <a:schemeClr val="tx1"/>
                </a:solidFill>
              </a:rPr>
              <a:t>, an associate professor of policy analysis and management at Cornell University's College of Human Ecology.</a:t>
            </a:r>
          </a:p>
          <a:p>
            <a:pPr marL="0" indent="339725">
              <a:buNone/>
            </a:pPr>
            <a:r>
              <a:rPr lang="en-US" sz="3600" dirty="0">
                <a:solidFill>
                  <a:schemeClr val="tx1"/>
                </a:solidFill>
              </a:rPr>
              <a:t>"Being in a romantic relationship, irrespective of the legal form, does provide benefits over remaining single," </a:t>
            </a:r>
            <a:r>
              <a:rPr lang="en-US" sz="3600" dirty="0" err="1">
                <a:solidFill>
                  <a:schemeClr val="tx1"/>
                </a:solidFill>
              </a:rPr>
              <a:t>Musick</a:t>
            </a:r>
            <a:r>
              <a:rPr lang="en-US" sz="3600" dirty="0">
                <a:solidFill>
                  <a:schemeClr val="tx1"/>
                </a:solidFill>
              </a:rPr>
              <a:t> said.</a:t>
            </a:r>
          </a:p>
          <a:p>
            <a:pPr marL="0" indent="468313">
              <a:buNone/>
            </a:pPr>
            <a:endParaRPr lang="en-US" sz="1100" dirty="0" smtClean="0">
              <a:solidFill>
                <a:schemeClr val="tx1"/>
              </a:solidFill>
            </a:endParaRPr>
          </a:p>
          <a:p>
            <a:pPr marL="0" indent="468313" algn="r">
              <a:buNone/>
            </a:pPr>
            <a:r>
              <a:rPr lang="en-US" sz="3200" dirty="0" smtClean="0">
                <a:solidFill>
                  <a:schemeClr val="tx1"/>
                </a:solidFill>
              </a:rPr>
              <a:t>Today.com (Health), January 19, 2012</a:t>
            </a:r>
            <a:endParaRPr lang="en-US" sz="3600" dirty="0">
              <a:solidFill>
                <a:schemeClr val="tx1"/>
              </a:solidFill>
            </a:endParaRPr>
          </a:p>
        </p:txBody>
      </p:sp>
    </p:spTree>
    <p:extLst>
      <p:ext uri="{BB962C8B-B14F-4D97-AF65-F5344CB8AC3E}">
        <p14:creationId xmlns:p14="http://schemas.microsoft.com/office/powerpoint/2010/main" val="14839366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What is Infidelity?</a:t>
            </a:r>
            <a:endParaRPr lang="en-US" sz="4400" b="1" dirty="0">
              <a:solidFill>
                <a:srgbClr val="FFC000"/>
              </a:solidFill>
            </a:endParaRPr>
          </a:p>
        </p:txBody>
      </p:sp>
      <p:sp>
        <p:nvSpPr>
          <p:cNvPr id="3" name="Content Placeholder 2"/>
          <p:cNvSpPr>
            <a:spLocks noGrp="1"/>
          </p:cNvSpPr>
          <p:nvPr>
            <p:ph idx="1"/>
          </p:nvPr>
        </p:nvSpPr>
        <p:spPr>
          <a:xfrm>
            <a:off x="527537" y="1266092"/>
            <a:ext cx="11113477" cy="5304829"/>
          </a:xfrm>
        </p:spPr>
        <p:txBody>
          <a:bodyPr>
            <a:normAutofit/>
          </a:bodyPr>
          <a:lstStyle/>
          <a:p>
            <a:pPr marL="0" indent="468313">
              <a:buNone/>
            </a:pPr>
            <a:r>
              <a:rPr lang="en-US" sz="3600" dirty="0" smtClean="0">
                <a:solidFill>
                  <a:schemeClr val="tx1"/>
                </a:solidFill>
              </a:rPr>
              <a:t>“</a:t>
            </a:r>
            <a:r>
              <a:rPr lang="en-US" sz="3600" dirty="0">
                <a:solidFill>
                  <a:schemeClr val="tx1"/>
                </a:solidFill>
              </a:rPr>
              <a:t>Infidelity is breaking a promise </a:t>
            </a:r>
            <a:r>
              <a:rPr lang="en-US" sz="3600" u="sng" dirty="0">
                <a:solidFill>
                  <a:schemeClr val="tx1"/>
                </a:solidFill>
              </a:rPr>
              <a:t>to remain faithful to a sexual partner</a:t>
            </a:r>
            <a:r>
              <a:rPr lang="en-US" sz="3600" dirty="0">
                <a:solidFill>
                  <a:schemeClr val="tx1"/>
                </a:solidFill>
              </a:rPr>
              <a:t>. </a:t>
            </a:r>
            <a:r>
              <a:rPr lang="en-US" sz="3600" u="sng" dirty="0">
                <a:solidFill>
                  <a:schemeClr val="tx1"/>
                </a:solidFill>
              </a:rPr>
              <a:t>That promise can take many forms, from marriage vows sanctified by the state to privately uttered verbal agreements between lovers</a:t>
            </a:r>
            <a:r>
              <a:rPr lang="en-US" sz="3600" dirty="0">
                <a:solidFill>
                  <a:schemeClr val="tx1"/>
                </a:solidFill>
              </a:rPr>
              <a:t>. As unthinkable as the notion of breaking such bonds may be, infidelity is common—and when it does happen, it raises thorny and painful questions. Should you stay? Can trust be rebuilt? Can you and should you forgive and move on?.</a:t>
            </a:r>
            <a:r>
              <a:rPr lang="en-US" sz="3600" dirty="0" smtClean="0">
                <a:solidFill>
                  <a:schemeClr val="tx1"/>
                </a:solidFill>
              </a:rPr>
              <a:t>”</a:t>
            </a:r>
          </a:p>
          <a:p>
            <a:pPr marL="0" indent="468313">
              <a:buNone/>
            </a:pPr>
            <a:endParaRPr lang="en-US" sz="900" dirty="0" smtClean="0">
              <a:solidFill>
                <a:schemeClr val="tx1"/>
              </a:solidFill>
            </a:endParaRPr>
          </a:p>
          <a:p>
            <a:pPr marL="0" indent="468313" algn="r">
              <a:buNone/>
            </a:pPr>
            <a:r>
              <a:rPr lang="en-US" sz="3200" dirty="0">
                <a:solidFill>
                  <a:schemeClr val="tx1"/>
                </a:solidFill>
              </a:rPr>
              <a:t>http://www.psychologytoday.com/basics/infidelity</a:t>
            </a:r>
            <a:endParaRPr lang="en-US" sz="3600" dirty="0">
              <a:solidFill>
                <a:schemeClr val="tx1"/>
              </a:solidFill>
            </a:endParaRPr>
          </a:p>
        </p:txBody>
      </p:sp>
    </p:spTree>
    <p:extLst>
      <p:ext uri="{BB962C8B-B14F-4D97-AF65-F5344CB8AC3E}">
        <p14:creationId xmlns:p14="http://schemas.microsoft.com/office/powerpoint/2010/main" val="35992958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Arc 1"/>
          <p:cNvSpPr/>
          <p:nvPr/>
        </p:nvSpPr>
        <p:spPr>
          <a:xfrm>
            <a:off x="-2785490" y="858417"/>
            <a:ext cx="5835928" cy="5999584"/>
          </a:xfrm>
          <a:prstGeom prst="arc">
            <a:avLst>
              <a:gd name="adj1" fmla="val 16200000"/>
              <a:gd name="adj2" fmla="val 5406790"/>
            </a:avLst>
          </a:prstGeom>
          <a:ln>
            <a:solidFill>
              <a:srgbClr val="7D7D7D"/>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 name="TextBox 2"/>
          <p:cNvSpPr txBox="1"/>
          <p:nvPr/>
        </p:nvSpPr>
        <p:spPr>
          <a:xfrm flipH="1">
            <a:off x="3299489" y="1730367"/>
            <a:ext cx="7315200" cy="584775"/>
          </a:xfrm>
          <a:prstGeom prst="rect">
            <a:avLst/>
          </a:prstGeom>
          <a:noFill/>
        </p:spPr>
        <p:txBody>
          <a:bodyPr wrap="square" rtlCol="0" anchor="ctr">
            <a:spAutoFit/>
          </a:bodyPr>
          <a:lstStyle/>
          <a:p>
            <a:r>
              <a:rPr lang="en-US" sz="3200" dirty="0" smtClean="0"/>
              <a:t>Always characteristic of the worldly</a:t>
            </a:r>
            <a:endParaRPr lang="en-US" sz="3200" dirty="0"/>
          </a:p>
        </p:txBody>
      </p:sp>
      <p:sp>
        <p:nvSpPr>
          <p:cNvPr id="4" name="TextBox 3"/>
          <p:cNvSpPr txBox="1"/>
          <p:nvPr/>
        </p:nvSpPr>
        <p:spPr>
          <a:xfrm flipH="1">
            <a:off x="3735903" y="2702250"/>
            <a:ext cx="7315200" cy="1077218"/>
          </a:xfrm>
          <a:prstGeom prst="rect">
            <a:avLst/>
          </a:prstGeom>
          <a:noFill/>
        </p:spPr>
        <p:txBody>
          <a:bodyPr wrap="square" rtlCol="0" anchor="ctr">
            <a:spAutoFit/>
          </a:bodyPr>
          <a:lstStyle/>
          <a:p>
            <a:r>
              <a:rPr lang="en-US" sz="3200" dirty="0" smtClean="0"/>
              <a:t>Religious people (Protestant &amp; Catholic) are defending corruption too!</a:t>
            </a:r>
            <a:endParaRPr lang="en-US" sz="3200" dirty="0"/>
          </a:p>
        </p:txBody>
      </p:sp>
      <p:sp>
        <p:nvSpPr>
          <p:cNvPr id="5" name="TextBox 4"/>
          <p:cNvSpPr txBox="1"/>
          <p:nvPr/>
        </p:nvSpPr>
        <p:spPr>
          <a:xfrm flipH="1">
            <a:off x="3641846" y="4217671"/>
            <a:ext cx="7315200" cy="584775"/>
          </a:xfrm>
          <a:prstGeom prst="rect">
            <a:avLst/>
          </a:prstGeom>
          <a:noFill/>
        </p:spPr>
        <p:txBody>
          <a:bodyPr wrap="square" rtlCol="0" anchor="ctr">
            <a:spAutoFit/>
          </a:bodyPr>
          <a:lstStyle/>
          <a:p>
            <a:r>
              <a:rPr lang="en-US" sz="3200" dirty="0" smtClean="0"/>
              <a:t>Bible examples: Israel, Corinth</a:t>
            </a:r>
            <a:endParaRPr lang="en-US" sz="3200" dirty="0"/>
          </a:p>
        </p:txBody>
      </p:sp>
      <p:sp>
        <p:nvSpPr>
          <p:cNvPr id="6" name="TextBox 5"/>
          <p:cNvSpPr txBox="1"/>
          <p:nvPr/>
        </p:nvSpPr>
        <p:spPr>
          <a:xfrm flipH="1">
            <a:off x="3299489" y="5459110"/>
            <a:ext cx="7315200" cy="584775"/>
          </a:xfrm>
          <a:prstGeom prst="rect">
            <a:avLst/>
          </a:prstGeom>
          <a:noFill/>
        </p:spPr>
        <p:txBody>
          <a:bodyPr wrap="square" rtlCol="0" anchor="ctr">
            <a:spAutoFit/>
          </a:bodyPr>
          <a:lstStyle/>
          <a:p>
            <a:r>
              <a:rPr lang="en-US" sz="3200" dirty="0" smtClean="0"/>
              <a:t>Teaching is needed concerning Ethics!</a:t>
            </a:r>
            <a:endParaRPr lang="en-US" sz="3200" dirty="0"/>
          </a:p>
        </p:txBody>
      </p:sp>
      <p:sp>
        <p:nvSpPr>
          <p:cNvPr id="7" name="Oval 6"/>
          <p:cNvSpPr/>
          <p:nvPr/>
        </p:nvSpPr>
        <p:spPr>
          <a:xfrm>
            <a:off x="2721675" y="1866892"/>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190278" y="3093880"/>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3143626" y="4354196"/>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2704509" y="5595635"/>
            <a:ext cx="311727" cy="311727"/>
          </a:xfrm>
          <a:prstGeom prst="ellipse">
            <a:avLst/>
          </a:prstGeom>
          <a:solidFill>
            <a:srgbClr val="EBEBE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Arc 10"/>
          <p:cNvSpPr/>
          <p:nvPr/>
        </p:nvSpPr>
        <p:spPr>
          <a:xfrm>
            <a:off x="-1113886" y="2906198"/>
            <a:ext cx="2227771" cy="2002394"/>
          </a:xfrm>
          <a:prstGeom prst="arc">
            <a:avLst>
              <a:gd name="adj1" fmla="val 16200000"/>
              <a:gd name="adj2" fmla="val 5359794"/>
            </a:avLst>
          </a:prstGeom>
          <a:solidFill>
            <a:srgbClr val="000000">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24"/>
          <p:cNvGrpSpPr/>
          <p:nvPr/>
        </p:nvGrpSpPr>
        <p:grpSpPr>
          <a:xfrm rot="5400000">
            <a:off x="-2850239" y="3771169"/>
            <a:ext cx="5777381" cy="262395"/>
            <a:chOff x="-3200400" y="3314700"/>
            <a:chExt cx="6246420" cy="228600"/>
          </a:xfrm>
        </p:grpSpPr>
        <p:sp>
          <p:nvSpPr>
            <p:cNvPr id="13" name="Rounded Rectangle 12"/>
            <p:cNvSpPr/>
            <p:nvPr/>
          </p:nvSpPr>
          <p:spPr>
            <a:xfrm rot="5400000">
              <a:off x="1331520" y="1828800"/>
              <a:ext cx="228600" cy="3200400"/>
            </a:xfrm>
            <a:prstGeom prst="roundRect">
              <a:avLst>
                <a:gd name="adj" fmla="val 35051"/>
              </a:avLst>
            </a:prstGeom>
            <a:solidFill>
              <a:srgbClr val="D7D7D7"/>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5" name="TextBox 14"/>
          <p:cNvSpPr txBox="1"/>
          <p:nvPr/>
        </p:nvSpPr>
        <p:spPr>
          <a:xfrm>
            <a:off x="2267713" y="304262"/>
            <a:ext cx="7961988" cy="769441"/>
          </a:xfrm>
          <a:prstGeom prst="rect">
            <a:avLst/>
          </a:prstGeom>
          <a:noFill/>
          <a:ln w="38100">
            <a:solidFill>
              <a:srgbClr val="4A2E06"/>
            </a:solidFill>
          </a:ln>
        </p:spPr>
        <p:txBody>
          <a:bodyPr wrap="square" rtlCol="0">
            <a:spAutoFit/>
          </a:bodyPr>
          <a:lstStyle/>
          <a:p>
            <a:pPr algn="ctr"/>
            <a:r>
              <a:rPr lang="en-US" sz="4400" b="1" dirty="0" smtClean="0">
                <a:solidFill>
                  <a:srgbClr val="FFC000"/>
                </a:solidFill>
                <a:latin typeface="+mj-lt"/>
              </a:rPr>
              <a:t>Moral corruption in our time…</a:t>
            </a:r>
            <a:endParaRPr lang="en-US" sz="4400" b="1" dirty="0">
              <a:solidFill>
                <a:srgbClr val="FFC000"/>
              </a:solidFill>
              <a:latin typeface="+mj-lt"/>
            </a:endParaRPr>
          </a:p>
        </p:txBody>
      </p:sp>
    </p:spTree>
    <p:extLst>
      <p:ext uri="{BB962C8B-B14F-4D97-AF65-F5344CB8AC3E}">
        <p14:creationId xmlns:p14="http://schemas.microsoft.com/office/powerpoint/2010/main" val="16154650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1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7"/>
                                        </p:tgtEl>
                                        <p:attrNameLst>
                                          <p:attrName>fillcolor</p:attrName>
                                        </p:attrNameLst>
                                      </p:cBhvr>
                                      <p:to>
                                        <a:srgbClr val="829975"/>
                                      </p:to>
                                    </p:animClr>
                                    <p:set>
                                      <p:cBhvr>
                                        <p:cTn id="10" dur="500" fill="hold"/>
                                        <p:tgtEl>
                                          <p:spTgt spid="7"/>
                                        </p:tgtEl>
                                        <p:attrNameLst>
                                          <p:attrName>fill.type</p:attrName>
                                        </p:attrNameLst>
                                      </p:cBhvr>
                                      <p:to>
                                        <p:strVal val="solid"/>
                                      </p:to>
                                    </p:set>
                                    <p:set>
                                      <p:cBhvr>
                                        <p:cTn id="11" dur="500" fill="hold"/>
                                        <p:tgtEl>
                                          <p:spTgt spid="7"/>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1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8"/>
                                        </p:tgtEl>
                                        <p:attrNameLst>
                                          <p:attrName>fillcolor</p:attrName>
                                        </p:attrNameLst>
                                      </p:cBhvr>
                                      <p:to>
                                        <a:srgbClr val="829975"/>
                                      </p:to>
                                    </p:animClr>
                                    <p:set>
                                      <p:cBhvr>
                                        <p:cTn id="22" dur="500" fill="hold"/>
                                        <p:tgtEl>
                                          <p:spTgt spid="8"/>
                                        </p:tgtEl>
                                        <p:attrNameLst>
                                          <p:attrName>fill.type</p:attrName>
                                        </p:attrNameLst>
                                      </p:cBhvr>
                                      <p:to>
                                        <p:strVal val="solid"/>
                                      </p:to>
                                    </p:set>
                                    <p:set>
                                      <p:cBhvr>
                                        <p:cTn id="23" dur="500" fill="hold"/>
                                        <p:tgtEl>
                                          <p:spTgt spid="8"/>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1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9"/>
                                        </p:tgtEl>
                                        <p:attrNameLst>
                                          <p:attrName>fillcolor</p:attrName>
                                        </p:attrNameLst>
                                      </p:cBhvr>
                                      <p:to>
                                        <a:srgbClr val="829975"/>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1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0"/>
                                        </p:tgtEl>
                                        <p:attrNameLst>
                                          <p:attrName>fillcolor</p:attrName>
                                        </p:attrNameLst>
                                      </p:cBhvr>
                                      <p:to>
                                        <a:srgbClr val="829975"/>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Hebrews 13:4</a:t>
            </a:r>
            <a:endParaRPr lang="en-US" sz="4400" b="1" dirty="0">
              <a:solidFill>
                <a:srgbClr val="FFC000"/>
              </a:solidFill>
            </a:endParaRPr>
          </a:p>
        </p:txBody>
      </p:sp>
      <p:sp>
        <p:nvSpPr>
          <p:cNvPr id="3" name="Content Placeholder 2"/>
          <p:cNvSpPr>
            <a:spLocks noGrp="1"/>
          </p:cNvSpPr>
          <p:nvPr>
            <p:ph idx="1"/>
          </p:nvPr>
        </p:nvSpPr>
        <p:spPr>
          <a:xfrm>
            <a:off x="527537" y="1266092"/>
            <a:ext cx="11113477" cy="5099539"/>
          </a:xfrm>
        </p:spPr>
        <p:txBody>
          <a:bodyPr>
            <a:normAutofit/>
          </a:bodyPr>
          <a:lstStyle/>
          <a:p>
            <a:pPr marL="0" indent="339725">
              <a:buNone/>
            </a:pPr>
            <a:r>
              <a:rPr lang="en-US" sz="3600" dirty="0">
                <a:solidFill>
                  <a:schemeClr val="tx1"/>
                </a:solidFill>
              </a:rPr>
              <a:t>Marriage </a:t>
            </a:r>
            <a:r>
              <a:rPr lang="en-US" sz="3600" i="1" dirty="0">
                <a:solidFill>
                  <a:schemeClr val="tx1"/>
                </a:solidFill>
              </a:rPr>
              <a:t>is</a:t>
            </a:r>
            <a:r>
              <a:rPr lang="en-US" sz="3600" dirty="0">
                <a:solidFill>
                  <a:schemeClr val="tx1"/>
                </a:solidFill>
              </a:rPr>
              <a:t> honorable among all, </a:t>
            </a:r>
            <a:r>
              <a:rPr lang="en-US" sz="3600" dirty="0" smtClean="0">
                <a:solidFill>
                  <a:schemeClr val="tx1"/>
                </a:solidFill>
              </a:rPr>
              <a:t>                                           and </a:t>
            </a:r>
            <a:r>
              <a:rPr lang="en-US" sz="3600" dirty="0">
                <a:solidFill>
                  <a:schemeClr val="tx1"/>
                </a:solidFill>
              </a:rPr>
              <a:t>the bed undefiled; but </a:t>
            </a:r>
            <a:r>
              <a:rPr lang="en-US" sz="3600" u="sng" dirty="0">
                <a:solidFill>
                  <a:schemeClr val="tx1"/>
                </a:solidFill>
              </a:rPr>
              <a:t>fornicators</a:t>
            </a:r>
            <a:r>
              <a:rPr lang="en-US" sz="3600" dirty="0">
                <a:solidFill>
                  <a:schemeClr val="tx1"/>
                </a:solidFill>
              </a:rPr>
              <a:t> </a:t>
            </a:r>
            <a:r>
              <a:rPr lang="en-US" sz="3600" dirty="0" smtClean="0">
                <a:solidFill>
                  <a:schemeClr val="tx1"/>
                </a:solidFill>
              </a:rPr>
              <a:t>                                      and </a:t>
            </a:r>
            <a:r>
              <a:rPr lang="en-US" sz="3600" dirty="0">
                <a:solidFill>
                  <a:schemeClr val="tx1"/>
                </a:solidFill>
              </a:rPr>
              <a:t>adulterers </a:t>
            </a:r>
            <a:r>
              <a:rPr lang="en-US" sz="3600" u="sng" dirty="0">
                <a:solidFill>
                  <a:schemeClr val="tx1"/>
                </a:solidFill>
              </a:rPr>
              <a:t>God will judge</a:t>
            </a:r>
            <a:r>
              <a:rPr lang="en-US" sz="3600" dirty="0" smtClean="0">
                <a:solidFill>
                  <a:schemeClr val="tx1"/>
                </a:solidFill>
              </a:rPr>
              <a:t>.</a:t>
            </a:r>
          </a:p>
          <a:p>
            <a:pPr marL="0" indent="339725">
              <a:buNone/>
            </a:pPr>
            <a:endParaRPr lang="en-US" sz="1800" dirty="0"/>
          </a:p>
          <a:p>
            <a:pPr marL="0" indent="0" algn="ctr">
              <a:buNone/>
            </a:pPr>
            <a:r>
              <a:rPr lang="en-US" sz="4400" dirty="0" smtClean="0">
                <a:solidFill>
                  <a:srgbClr val="FFC000"/>
                </a:solidFill>
              </a:rPr>
              <a:t>Fornication (</a:t>
            </a:r>
            <a:r>
              <a:rPr lang="en-US" sz="4400" dirty="0" err="1" smtClean="0">
                <a:solidFill>
                  <a:srgbClr val="FFC000"/>
                </a:solidFill>
              </a:rPr>
              <a:t>porneia</a:t>
            </a:r>
            <a:r>
              <a:rPr lang="en-US" sz="4400" dirty="0" smtClean="0">
                <a:solidFill>
                  <a:srgbClr val="FFC000"/>
                </a:solidFill>
              </a:rPr>
              <a:t>,</a:t>
            </a:r>
            <a:r>
              <a:rPr lang="el-GR" sz="4400" dirty="0"/>
              <a:t> </a:t>
            </a:r>
            <a:r>
              <a:rPr lang="el-GR" sz="4400" dirty="0" smtClean="0">
                <a:solidFill>
                  <a:srgbClr val="FFC000"/>
                </a:solidFill>
              </a:rPr>
              <a:t>πορνεία</a:t>
            </a:r>
            <a:r>
              <a:rPr lang="en-US" sz="4400" dirty="0" smtClean="0">
                <a:solidFill>
                  <a:srgbClr val="FFC000"/>
                </a:solidFill>
              </a:rPr>
              <a:t>)</a:t>
            </a:r>
            <a:br>
              <a:rPr lang="en-US" sz="4400" dirty="0" smtClean="0">
                <a:solidFill>
                  <a:srgbClr val="FFC000"/>
                </a:solidFill>
              </a:rPr>
            </a:br>
            <a:r>
              <a:rPr lang="en-US" sz="4400" dirty="0" smtClean="0">
                <a:solidFill>
                  <a:srgbClr val="FFC000"/>
                </a:solidFill>
              </a:rPr>
              <a:t> – “illicit sexual intercourse” (Vine’s)</a:t>
            </a:r>
          </a:p>
          <a:p>
            <a:pPr marL="0" indent="339725">
              <a:buNone/>
            </a:pPr>
            <a:endParaRPr lang="en-US" sz="1800" dirty="0" smtClean="0"/>
          </a:p>
          <a:p>
            <a:pPr marL="0" indent="339725">
              <a:buNone/>
            </a:pPr>
            <a:r>
              <a:rPr lang="en-US" sz="3600" b="1" dirty="0" smtClean="0">
                <a:solidFill>
                  <a:schemeClr val="tx1"/>
                </a:solidFill>
              </a:rPr>
              <a:t>Note:  </a:t>
            </a:r>
            <a:r>
              <a:rPr lang="en-US" sz="3600" dirty="0" smtClean="0">
                <a:solidFill>
                  <a:schemeClr val="tx1"/>
                </a:solidFill>
              </a:rPr>
              <a:t>God defines what intercourse is illicit, not man!</a:t>
            </a:r>
            <a:endParaRPr lang="en-US" sz="36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231" y="425817"/>
            <a:ext cx="2529254" cy="1680549"/>
          </a:xfrm>
          <a:prstGeom prst="rect">
            <a:avLst/>
          </a:prstGeom>
          <a:ln w="38100">
            <a:solidFill>
              <a:schemeClr val="accent1">
                <a:lumMod val="50000"/>
              </a:schemeClr>
            </a:solidFill>
          </a:ln>
        </p:spPr>
      </p:pic>
    </p:spTree>
    <p:extLst>
      <p:ext uri="{BB962C8B-B14F-4D97-AF65-F5344CB8AC3E}">
        <p14:creationId xmlns:p14="http://schemas.microsoft.com/office/powerpoint/2010/main" val="23997304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Colossians 3:5-7</a:t>
            </a:r>
            <a:endParaRPr lang="en-US" sz="4400" b="1" dirty="0">
              <a:solidFill>
                <a:srgbClr val="FFC000"/>
              </a:solidFill>
            </a:endParaRPr>
          </a:p>
        </p:txBody>
      </p:sp>
      <p:sp>
        <p:nvSpPr>
          <p:cNvPr id="3" name="Content Placeholder 2"/>
          <p:cNvSpPr>
            <a:spLocks noGrp="1"/>
          </p:cNvSpPr>
          <p:nvPr>
            <p:ph idx="1"/>
          </p:nvPr>
        </p:nvSpPr>
        <p:spPr>
          <a:xfrm>
            <a:off x="527537" y="1266092"/>
            <a:ext cx="11113477" cy="5099539"/>
          </a:xfrm>
        </p:spPr>
        <p:txBody>
          <a:bodyPr>
            <a:normAutofit/>
          </a:bodyPr>
          <a:lstStyle/>
          <a:p>
            <a:pPr marL="0" indent="339725">
              <a:buNone/>
            </a:pPr>
            <a:r>
              <a:rPr lang="en-US" sz="3600" dirty="0">
                <a:solidFill>
                  <a:schemeClr val="tx1"/>
                </a:solidFill>
              </a:rPr>
              <a:t>Therefore put to death your members </a:t>
            </a:r>
            <a:r>
              <a:rPr lang="en-US" sz="3600" dirty="0" smtClean="0">
                <a:solidFill>
                  <a:schemeClr val="tx1"/>
                </a:solidFill>
              </a:rPr>
              <a:t>                                which </a:t>
            </a:r>
            <a:r>
              <a:rPr lang="en-US" sz="3600" dirty="0">
                <a:solidFill>
                  <a:schemeClr val="tx1"/>
                </a:solidFill>
              </a:rPr>
              <a:t>are on the earth: </a:t>
            </a:r>
            <a:r>
              <a:rPr lang="en-US" sz="3600" u="sng" dirty="0">
                <a:solidFill>
                  <a:schemeClr val="tx1"/>
                </a:solidFill>
              </a:rPr>
              <a:t>fornication</a:t>
            </a:r>
            <a:r>
              <a:rPr lang="en-US" sz="3600" dirty="0">
                <a:solidFill>
                  <a:schemeClr val="tx1"/>
                </a:solidFill>
              </a:rPr>
              <a:t>, </a:t>
            </a:r>
            <a:r>
              <a:rPr lang="en-US" sz="3600" dirty="0" smtClean="0">
                <a:solidFill>
                  <a:schemeClr val="tx1"/>
                </a:solidFill>
              </a:rPr>
              <a:t>                               uncleanness</a:t>
            </a:r>
            <a:r>
              <a:rPr lang="en-US" sz="3600" dirty="0">
                <a:solidFill>
                  <a:schemeClr val="tx1"/>
                </a:solidFill>
              </a:rPr>
              <a:t>, </a:t>
            </a:r>
            <a:r>
              <a:rPr lang="en-US" sz="3600" u="sng" dirty="0">
                <a:solidFill>
                  <a:schemeClr val="tx1"/>
                </a:solidFill>
              </a:rPr>
              <a:t>passion</a:t>
            </a:r>
            <a:r>
              <a:rPr lang="en-US" sz="3600" dirty="0">
                <a:solidFill>
                  <a:schemeClr val="tx1"/>
                </a:solidFill>
              </a:rPr>
              <a:t>, </a:t>
            </a:r>
            <a:r>
              <a:rPr lang="en-US" sz="3600" u="sng" dirty="0">
                <a:solidFill>
                  <a:schemeClr val="tx1"/>
                </a:solidFill>
              </a:rPr>
              <a:t>evil desire</a:t>
            </a:r>
            <a:r>
              <a:rPr lang="en-US" sz="3600" dirty="0">
                <a:solidFill>
                  <a:schemeClr val="tx1"/>
                </a:solidFill>
              </a:rPr>
              <a:t>, and </a:t>
            </a:r>
            <a:r>
              <a:rPr lang="en-US" sz="3600" dirty="0" smtClean="0">
                <a:solidFill>
                  <a:schemeClr val="tx1"/>
                </a:solidFill>
              </a:rPr>
              <a:t>                   covetousness</a:t>
            </a:r>
            <a:r>
              <a:rPr lang="en-US" sz="3600" dirty="0">
                <a:solidFill>
                  <a:schemeClr val="tx1"/>
                </a:solidFill>
              </a:rPr>
              <a:t>, which is idolatry. </a:t>
            </a:r>
            <a:r>
              <a:rPr lang="en-US" sz="3600" baseline="30000" dirty="0">
                <a:solidFill>
                  <a:schemeClr val="tx1"/>
                </a:solidFill>
              </a:rPr>
              <a:t>6 </a:t>
            </a:r>
            <a:r>
              <a:rPr lang="en-US" sz="3600" u="sng" dirty="0">
                <a:solidFill>
                  <a:schemeClr val="tx1"/>
                </a:solidFill>
              </a:rPr>
              <a:t>Because of these things the wrath of God is coming upon the sons of disobedience</a:t>
            </a:r>
            <a:r>
              <a:rPr lang="en-US" sz="3600" dirty="0">
                <a:solidFill>
                  <a:schemeClr val="tx1"/>
                </a:solidFill>
              </a:rPr>
              <a:t>, </a:t>
            </a:r>
            <a:r>
              <a:rPr lang="en-US" sz="3600" baseline="30000" dirty="0">
                <a:solidFill>
                  <a:schemeClr val="tx1"/>
                </a:solidFill>
              </a:rPr>
              <a:t>7 </a:t>
            </a:r>
            <a:r>
              <a:rPr lang="en-US" sz="3600" dirty="0">
                <a:solidFill>
                  <a:schemeClr val="tx1"/>
                </a:solidFill>
              </a:rPr>
              <a:t>in which you yourselves once walked when you lived in them.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231" y="425817"/>
            <a:ext cx="2529254" cy="1680549"/>
          </a:xfrm>
          <a:prstGeom prst="rect">
            <a:avLst/>
          </a:prstGeom>
          <a:ln w="38100">
            <a:solidFill>
              <a:schemeClr val="accent1">
                <a:lumMod val="50000"/>
              </a:schemeClr>
            </a:solidFill>
          </a:ln>
        </p:spPr>
      </p:pic>
    </p:spTree>
    <p:extLst>
      <p:ext uri="{BB962C8B-B14F-4D97-AF65-F5344CB8AC3E}">
        <p14:creationId xmlns:p14="http://schemas.microsoft.com/office/powerpoint/2010/main" val="39090093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59" y="457200"/>
            <a:ext cx="7208874" cy="988828"/>
          </a:xfrm>
        </p:spPr>
        <p:txBody>
          <a:bodyPr>
            <a:normAutofit/>
          </a:bodyPr>
          <a:lstStyle/>
          <a:p>
            <a:r>
              <a:rPr lang="en-US" sz="5400" b="1" dirty="0" smtClean="0">
                <a:solidFill>
                  <a:srgbClr val="FFC000"/>
                </a:solidFill>
              </a:rPr>
              <a:t>Corporal Punishment</a:t>
            </a:r>
            <a:endParaRPr lang="en-US" sz="5400" b="1" dirty="0">
              <a:solidFill>
                <a:srgbClr val="FFC000"/>
              </a:solidFill>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873472" y="2166985"/>
            <a:ext cx="4477556" cy="3322542"/>
          </a:xfrm>
          <a:ln w="38100">
            <a:solidFill>
              <a:schemeClr val="accent1">
                <a:lumMod val="50000"/>
              </a:schemeClr>
            </a:solidFill>
          </a:ln>
        </p:spPr>
      </p:pic>
      <p:sp>
        <p:nvSpPr>
          <p:cNvPr id="4" name="Text Placeholder 3"/>
          <p:cNvSpPr>
            <a:spLocks noGrp="1"/>
          </p:cNvSpPr>
          <p:nvPr>
            <p:ph type="body" sz="half" idx="2"/>
          </p:nvPr>
        </p:nvSpPr>
        <p:spPr>
          <a:xfrm>
            <a:off x="1254642" y="1679943"/>
            <a:ext cx="5018567" cy="4997304"/>
          </a:xfrm>
        </p:spPr>
        <p:txBody>
          <a:bodyPr>
            <a:normAutofit/>
          </a:bodyPr>
          <a:lstStyle/>
          <a:p>
            <a:pPr marL="285750" indent="-285750">
              <a:buFont typeface="Arial" panose="020B0604020202020204" pitchFamily="34" charset="0"/>
              <a:buChar char="•"/>
            </a:pPr>
            <a:r>
              <a:rPr lang="en-US" sz="3600" dirty="0" smtClean="0">
                <a:solidFill>
                  <a:schemeClr val="tx1"/>
                </a:solidFill>
              </a:rPr>
              <a:t>Adrian Peterson controversy</a:t>
            </a:r>
          </a:p>
          <a:p>
            <a:pPr marL="285750" indent="-285750">
              <a:buFont typeface="Arial" panose="020B0604020202020204" pitchFamily="34" charset="0"/>
              <a:buChar char="•"/>
            </a:pPr>
            <a:r>
              <a:rPr lang="en-US" sz="3600" dirty="0" smtClean="0">
                <a:solidFill>
                  <a:schemeClr val="tx1"/>
                </a:solidFill>
              </a:rPr>
              <a:t>Two separate indictments for child abuse</a:t>
            </a:r>
          </a:p>
          <a:p>
            <a:pPr marL="285750" indent="-285750">
              <a:buFont typeface="Arial" panose="020B0604020202020204" pitchFamily="34" charset="0"/>
              <a:buChar char="•"/>
            </a:pPr>
            <a:r>
              <a:rPr lang="en-US" sz="4000" b="1" dirty="0" smtClean="0"/>
              <a:t>Equating all corporal punishment with abuse</a:t>
            </a:r>
            <a:endParaRPr lang="en-US" sz="4000" b="1" dirty="0"/>
          </a:p>
        </p:txBody>
      </p:sp>
    </p:spTree>
    <p:extLst>
      <p:ext uri="{BB962C8B-B14F-4D97-AF65-F5344CB8AC3E}">
        <p14:creationId xmlns:p14="http://schemas.microsoft.com/office/powerpoint/2010/main" val="27207136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10288226" cy="772013"/>
          </a:xfrm>
        </p:spPr>
        <p:txBody>
          <a:bodyPr>
            <a:normAutofit/>
          </a:bodyPr>
          <a:lstStyle/>
          <a:p>
            <a:r>
              <a:rPr lang="en-US" sz="4400" b="1" dirty="0" smtClean="0">
                <a:solidFill>
                  <a:srgbClr val="FFC000"/>
                </a:solidFill>
              </a:rPr>
              <a:t>“Avoid physical punishment altogether”</a:t>
            </a:r>
            <a:endParaRPr lang="en-US" sz="4400" b="1" dirty="0">
              <a:solidFill>
                <a:srgbClr val="FFC000"/>
              </a:solidFill>
            </a:endParaRPr>
          </a:p>
        </p:txBody>
      </p:sp>
      <p:sp>
        <p:nvSpPr>
          <p:cNvPr id="3" name="Content Placeholder 2"/>
          <p:cNvSpPr>
            <a:spLocks noGrp="1"/>
          </p:cNvSpPr>
          <p:nvPr>
            <p:ph idx="1"/>
          </p:nvPr>
        </p:nvSpPr>
        <p:spPr>
          <a:xfrm>
            <a:off x="527537" y="1266092"/>
            <a:ext cx="11113477" cy="5304829"/>
          </a:xfrm>
        </p:spPr>
        <p:txBody>
          <a:bodyPr>
            <a:normAutofit/>
          </a:bodyPr>
          <a:lstStyle/>
          <a:p>
            <a:pPr marL="0" indent="468313">
              <a:buNone/>
            </a:pPr>
            <a:r>
              <a:rPr lang="en-US" sz="3600" dirty="0" smtClean="0">
                <a:solidFill>
                  <a:schemeClr val="tx1"/>
                </a:solidFill>
              </a:rPr>
              <a:t>“</a:t>
            </a:r>
            <a:r>
              <a:rPr lang="en-US" sz="3600" dirty="0">
                <a:solidFill>
                  <a:schemeClr val="tx1"/>
                </a:solidFill>
              </a:rPr>
              <a:t>There is a good deal of research that has already been conducted that shows that anything beyond very mild physical punishment does not work in the long term and has negative consequences. While not all child development experts agree, </a:t>
            </a:r>
            <a:r>
              <a:rPr lang="en-US" sz="3600" u="sng" dirty="0">
                <a:solidFill>
                  <a:schemeClr val="tx1"/>
                </a:solidFill>
              </a:rPr>
              <a:t>my advice to parents is to avoid physical punishment altogether</a:t>
            </a:r>
            <a:r>
              <a:rPr lang="en-US" sz="3600" dirty="0">
                <a:solidFill>
                  <a:schemeClr val="tx1"/>
                </a:solidFill>
              </a:rPr>
              <a:t>; there are simply more effective ways to teach and discipline your </a:t>
            </a:r>
            <a:r>
              <a:rPr lang="en-US" sz="3600" dirty="0" smtClean="0">
                <a:solidFill>
                  <a:schemeClr val="tx1"/>
                </a:solidFill>
              </a:rPr>
              <a:t>child.”</a:t>
            </a:r>
          </a:p>
          <a:p>
            <a:pPr marL="0" indent="468313" algn="r">
              <a:buNone/>
            </a:pPr>
            <a:r>
              <a:rPr lang="en-US" sz="3200" i="1" dirty="0">
                <a:solidFill>
                  <a:schemeClr val="tx1"/>
                </a:solidFill>
              </a:rPr>
              <a:t>Alan E. </a:t>
            </a:r>
            <a:r>
              <a:rPr lang="en-US" sz="3200" i="1" dirty="0" err="1">
                <a:solidFill>
                  <a:schemeClr val="tx1"/>
                </a:solidFill>
              </a:rPr>
              <a:t>Kazdin</a:t>
            </a:r>
            <a:r>
              <a:rPr lang="en-US" sz="3200" i="1" dirty="0">
                <a:solidFill>
                  <a:schemeClr val="tx1"/>
                </a:solidFill>
              </a:rPr>
              <a:t>, </a:t>
            </a:r>
            <a:r>
              <a:rPr lang="en-US" sz="3200" i="1" dirty="0" smtClean="0">
                <a:solidFill>
                  <a:schemeClr val="tx1"/>
                </a:solidFill>
              </a:rPr>
              <a:t>PhD</a:t>
            </a:r>
            <a:r>
              <a:rPr lang="en-US" sz="3200" dirty="0" smtClean="0">
                <a:solidFill>
                  <a:schemeClr val="tx1"/>
                </a:solidFill>
              </a:rPr>
              <a:t/>
            </a:r>
            <a:br>
              <a:rPr lang="en-US" sz="3200" dirty="0" smtClean="0">
                <a:solidFill>
                  <a:schemeClr val="tx1"/>
                </a:solidFill>
              </a:rPr>
            </a:br>
            <a:r>
              <a:rPr lang="en-US" sz="3200" dirty="0" smtClean="0">
                <a:solidFill>
                  <a:schemeClr val="tx1"/>
                </a:solidFill>
              </a:rPr>
              <a:t>via American Psychological Association website, </a:t>
            </a:r>
            <a:r>
              <a:rPr lang="en-US" sz="3200" dirty="0">
                <a:solidFill>
                  <a:schemeClr val="tx1"/>
                </a:solidFill>
              </a:rPr>
              <a:t>May 5, </a:t>
            </a:r>
            <a:r>
              <a:rPr lang="en-US" sz="3200" dirty="0" smtClean="0">
                <a:solidFill>
                  <a:schemeClr val="tx1"/>
                </a:solidFill>
              </a:rPr>
              <a:t>2012</a:t>
            </a:r>
            <a:endParaRPr lang="en-US" sz="3200" dirty="0">
              <a:solidFill>
                <a:schemeClr val="tx1"/>
              </a:solidFill>
            </a:endParaRPr>
          </a:p>
        </p:txBody>
      </p:sp>
    </p:spTree>
    <p:extLst>
      <p:ext uri="{BB962C8B-B14F-4D97-AF65-F5344CB8AC3E}">
        <p14:creationId xmlns:p14="http://schemas.microsoft.com/office/powerpoint/2010/main" val="27429568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Make Spanking Illegal?</a:t>
            </a:r>
            <a:endParaRPr lang="en-US" sz="4400" b="1" dirty="0">
              <a:solidFill>
                <a:srgbClr val="FFC000"/>
              </a:solidFill>
            </a:endParaRPr>
          </a:p>
        </p:txBody>
      </p:sp>
      <p:sp>
        <p:nvSpPr>
          <p:cNvPr id="3" name="Content Placeholder 2"/>
          <p:cNvSpPr>
            <a:spLocks noGrp="1"/>
          </p:cNvSpPr>
          <p:nvPr>
            <p:ph idx="1"/>
          </p:nvPr>
        </p:nvSpPr>
        <p:spPr>
          <a:xfrm>
            <a:off x="527537" y="1266092"/>
            <a:ext cx="11113477" cy="5304829"/>
          </a:xfrm>
        </p:spPr>
        <p:txBody>
          <a:bodyPr>
            <a:normAutofit/>
          </a:bodyPr>
          <a:lstStyle/>
          <a:p>
            <a:pPr marL="0" indent="468313">
              <a:buNone/>
            </a:pPr>
            <a:r>
              <a:rPr lang="en-US" sz="3600" dirty="0" smtClean="0">
                <a:solidFill>
                  <a:schemeClr val="tx1"/>
                </a:solidFill>
              </a:rPr>
              <a:t>“</a:t>
            </a:r>
            <a:r>
              <a:rPr lang="en-US" sz="3600" dirty="0">
                <a:solidFill>
                  <a:schemeClr val="tx1"/>
                </a:solidFill>
              </a:rPr>
              <a:t>It's 2014, not 1814. It's time for </a:t>
            </a:r>
            <a:r>
              <a:rPr lang="en-US" sz="3600" dirty="0" smtClean="0">
                <a:solidFill>
                  <a:schemeClr val="tx1"/>
                </a:solidFill>
              </a:rPr>
              <a:t>                                         violence </a:t>
            </a:r>
            <a:r>
              <a:rPr lang="en-US" sz="3600" dirty="0">
                <a:solidFill>
                  <a:schemeClr val="tx1"/>
                </a:solidFill>
              </a:rPr>
              <a:t>against children to be </a:t>
            </a:r>
            <a:r>
              <a:rPr lang="en-US" sz="3600" dirty="0" smtClean="0">
                <a:solidFill>
                  <a:schemeClr val="tx1"/>
                </a:solidFill>
              </a:rPr>
              <a:t>                                                 illegal</a:t>
            </a:r>
            <a:r>
              <a:rPr lang="en-US" sz="3600" dirty="0">
                <a:solidFill>
                  <a:schemeClr val="tx1"/>
                </a:solidFill>
              </a:rPr>
              <a:t>, in all forms and all forums, </a:t>
            </a:r>
            <a:r>
              <a:rPr lang="en-US" sz="3600" dirty="0" smtClean="0">
                <a:solidFill>
                  <a:schemeClr val="tx1"/>
                </a:solidFill>
              </a:rPr>
              <a:t>                                          regardless </a:t>
            </a:r>
            <a:r>
              <a:rPr lang="en-US" sz="3600" dirty="0">
                <a:solidFill>
                  <a:schemeClr val="tx1"/>
                </a:solidFill>
              </a:rPr>
              <a:t>of the </a:t>
            </a:r>
            <a:r>
              <a:rPr lang="en-US" sz="3600" dirty="0" smtClean="0">
                <a:solidFill>
                  <a:schemeClr val="tx1"/>
                </a:solidFill>
              </a:rPr>
              <a:t>‘culture’                                                             you </a:t>
            </a:r>
            <a:r>
              <a:rPr lang="en-US" sz="3600" dirty="0">
                <a:solidFill>
                  <a:schemeClr val="tx1"/>
                </a:solidFill>
              </a:rPr>
              <a:t>were raised </a:t>
            </a:r>
            <a:r>
              <a:rPr lang="en-US" sz="3600" dirty="0" smtClean="0">
                <a:solidFill>
                  <a:schemeClr val="tx1"/>
                </a:solidFill>
              </a:rPr>
              <a:t>in.”</a:t>
            </a:r>
          </a:p>
          <a:p>
            <a:pPr marL="0" indent="468313">
              <a:buNone/>
            </a:pPr>
            <a:endParaRPr lang="en-US" sz="3600" dirty="0" smtClean="0">
              <a:solidFill>
                <a:schemeClr val="tx1"/>
              </a:solidFill>
            </a:endParaRPr>
          </a:p>
          <a:p>
            <a:pPr marL="0" indent="468313" algn="r">
              <a:buNone/>
            </a:pPr>
            <a:r>
              <a:rPr lang="en-US" sz="3200" i="1" dirty="0">
                <a:solidFill>
                  <a:schemeClr val="tx1"/>
                </a:solidFill>
              </a:rPr>
              <a:t>Mel </a:t>
            </a:r>
            <a:r>
              <a:rPr lang="en-US" sz="3200" i="1" dirty="0" smtClean="0">
                <a:solidFill>
                  <a:schemeClr val="tx1"/>
                </a:solidFill>
              </a:rPr>
              <a:t>Robbins</a:t>
            </a:r>
          </a:p>
          <a:p>
            <a:pPr marL="0" indent="468313" algn="r">
              <a:buNone/>
            </a:pPr>
            <a:r>
              <a:rPr lang="en-US" sz="3200" i="1" dirty="0" smtClean="0">
                <a:solidFill>
                  <a:schemeClr val="tx1"/>
                </a:solidFill>
              </a:rPr>
              <a:t>CNN </a:t>
            </a:r>
            <a:r>
              <a:rPr lang="en-US" sz="3200" i="1" dirty="0">
                <a:solidFill>
                  <a:schemeClr val="tx1"/>
                </a:solidFill>
              </a:rPr>
              <a:t>commentator and legal </a:t>
            </a:r>
            <a:r>
              <a:rPr lang="en-US" sz="3200" i="1" dirty="0" smtClean="0">
                <a:solidFill>
                  <a:schemeClr val="tx1"/>
                </a:solidFill>
              </a:rPr>
              <a:t>analyst</a:t>
            </a:r>
            <a:r>
              <a:rPr lang="en-US" sz="3600" dirty="0" smtClean="0">
                <a:solidFill>
                  <a:schemeClr val="tx1"/>
                </a:solidFill>
              </a:rPr>
              <a:t/>
            </a:r>
            <a:br>
              <a:rPr lang="en-US" sz="3600" dirty="0" smtClean="0">
                <a:solidFill>
                  <a:schemeClr val="tx1"/>
                </a:solidFill>
              </a:rPr>
            </a:br>
            <a:r>
              <a:rPr lang="en-US" sz="2400" dirty="0">
                <a:solidFill>
                  <a:schemeClr val="tx1"/>
                </a:solidFill>
              </a:rPr>
              <a:t>http://www.cnn.com/2014/09/15/opinion/robbins-spanking-adrian-peterson-case/</a:t>
            </a:r>
            <a:endParaRPr lang="en-US" sz="2400" i="1" dirty="0" smtClean="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886" y="525344"/>
            <a:ext cx="4277128" cy="2792014"/>
          </a:xfrm>
          <a:prstGeom prst="rect">
            <a:avLst/>
          </a:prstGeom>
          <a:ln w="38100">
            <a:solidFill>
              <a:schemeClr val="accent1">
                <a:lumMod val="50000"/>
              </a:schemeClr>
            </a:solidFill>
          </a:ln>
        </p:spPr>
      </p:pic>
    </p:spTree>
    <p:extLst>
      <p:ext uri="{BB962C8B-B14F-4D97-AF65-F5344CB8AC3E}">
        <p14:creationId xmlns:p14="http://schemas.microsoft.com/office/powerpoint/2010/main" val="19299590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Proverbs 13:24, 20:30, 22:15</a:t>
            </a:r>
            <a:endParaRPr lang="en-US" sz="4400" b="1" dirty="0">
              <a:solidFill>
                <a:srgbClr val="FFC000"/>
              </a:solidFill>
            </a:endParaRPr>
          </a:p>
        </p:txBody>
      </p:sp>
      <p:sp>
        <p:nvSpPr>
          <p:cNvPr id="3" name="Content Placeholder 2"/>
          <p:cNvSpPr>
            <a:spLocks noGrp="1"/>
          </p:cNvSpPr>
          <p:nvPr>
            <p:ph idx="1"/>
          </p:nvPr>
        </p:nvSpPr>
        <p:spPr>
          <a:xfrm>
            <a:off x="527537" y="1266092"/>
            <a:ext cx="11113477" cy="5099539"/>
          </a:xfrm>
        </p:spPr>
        <p:txBody>
          <a:bodyPr>
            <a:normAutofit/>
          </a:bodyPr>
          <a:lstStyle/>
          <a:p>
            <a:pPr marL="0" indent="339725">
              <a:buNone/>
            </a:pPr>
            <a:r>
              <a:rPr lang="en-US" sz="3600" dirty="0" smtClean="0">
                <a:solidFill>
                  <a:schemeClr val="tx1"/>
                </a:solidFill>
              </a:rPr>
              <a:t>(13:24), “</a:t>
            </a:r>
            <a:r>
              <a:rPr lang="en-US" sz="3600" dirty="0">
                <a:solidFill>
                  <a:schemeClr val="tx1"/>
                </a:solidFill>
              </a:rPr>
              <a:t>He who spares his rod hates </a:t>
            </a:r>
            <a:r>
              <a:rPr lang="en-US" sz="3600" dirty="0" smtClean="0">
                <a:solidFill>
                  <a:schemeClr val="tx1"/>
                </a:solidFill>
              </a:rPr>
              <a:t>                                  his </a:t>
            </a:r>
            <a:r>
              <a:rPr lang="en-US" sz="3600" dirty="0">
                <a:solidFill>
                  <a:schemeClr val="tx1"/>
                </a:solidFill>
              </a:rPr>
              <a:t>son</a:t>
            </a:r>
            <a:r>
              <a:rPr lang="en-US" sz="3600" dirty="0" smtClean="0">
                <a:solidFill>
                  <a:schemeClr val="tx1"/>
                </a:solidFill>
              </a:rPr>
              <a:t>, But </a:t>
            </a:r>
            <a:r>
              <a:rPr lang="en-US" sz="3600" dirty="0">
                <a:solidFill>
                  <a:schemeClr val="tx1"/>
                </a:solidFill>
              </a:rPr>
              <a:t>he who loves him disciplines </a:t>
            </a:r>
            <a:r>
              <a:rPr lang="en-US" sz="3600" dirty="0" smtClean="0">
                <a:solidFill>
                  <a:schemeClr val="tx1"/>
                </a:solidFill>
              </a:rPr>
              <a:t>                                him </a:t>
            </a:r>
            <a:r>
              <a:rPr lang="en-US" sz="3600" dirty="0">
                <a:solidFill>
                  <a:schemeClr val="tx1"/>
                </a:solidFill>
              </a:rPr>
              <a:t>promptly</a:t>
            </a:r>
            <a:r>
              <a:rPr lang="en-US" sz="3600" dirty="0" smtClean="0">
                <a:solidFill>
                  <a:schemeClr val="tx1"/>
                </a:solidFill>
              </a:rPr>
              <a:t>.</a:t>
            </a:r>
          </a:p>
          <a:p>
            <a:pPr marL="0" indent="339725">
              <a:buNone/>
            </a:pPr>
            <a:endParaRPr lang="en-US" sz="800" dirty="0" smtClean="0">
              <a:solidFill>
                <a:schemeClr val="tx1"/>
              </a:solidFill>
            </a:endParaRPr>
          </a:p>
          <a:p>
            <a:pPr marL="0" indent="339725">
              <a:buNone/>
            </a:pPr>
            <a:r>
              <a:rPr lang="en-US" sz="3600" dirty="0" smtClean="0">
                <a:solidFill>
                  <a:schemeClr val="tx1"/>
                </a:solidFill>
              </a:rPr>
              <a:t>(20:30</a:t>
            </a:r>
            <a:r>
              <a:rPr lang="en-US" sz="3600" dirty="0">
                <a:solidFill>
                  <a:schemeClr val="tx1"/>
                </a:solidFill>
              </a:rPr>
              <a:t>), “Blows that hurt cleanse away </a:t>
            </a:r>
            <a:r>
              <a:rPr lang="en-US" sz="3600" dirty="0" smtClean="0">
                <a:solidFill>
                  <a:schemeClr val="tx1"/>
                </a:solidFill>
              </a:rPr>
              <a:t>evil, As </a:t>
            </a:r>
            <a:r>
              <a:rPr lang="en-US" sz="3600" i="1" dirty="0">
                <a:solidFill>
                  <a:schemeClr val="tx1"/>
                </a:solidFill>
              </a:rPr>
              <a:t>do</a:t>
            </a:r>
            <a:r>
              <a:rPr lang="en-US" sz="3600" dirty="0">
                <a:solidFill>
                  <a:schemeClr val="tx1"/>
                </a:solidFill>
              </a:rPr>
              <a:t> stripes the inner depths of the heart</a:t>
            </a:r>
            <a:r>
              <a:rPr lang="en-US" sz="3600" dirty="0" smtClean="0">
                <a:solidFill>
                  <a:schemeClr val="tx1"/>
                </a:solidFill>
              </a:rPr>
              <a:t>.</a:t>
            </a:r>
          </a:p>
          <a:p>
            <a:pPr marL="0" indent="339725">
              <a:buNone/>
            </a:pPr>
            <a:endParaRPr lang="en-US" sz="800" dirty="0" smtClean="0">
              <a:solidFill>
                <a:schemeClr val="tx1"/>
              </a:solidFill>
            </a:endParaRPr>
          </a:p>
          <a:p>
            <a:pPr marL="0" indent="339725">
              <a:buNone/>
            </a:pPr>
            <a:r>
              <a:rPr lang="en-US" sz="3600" dirty="0" smtClean="0">
                <a:solidFill>
                  <a:schemeClr val="tx1"/>
                </a:solidFill>
              </a:rPr>
              <a:t>(22:15), “</a:t>
            </a:r>
            <a:r>
              <a:rPr lang="en-US" sz="3600" dirty="0">
                <a:solidFill>
                  <a:schemeClr val="tx1"/>
                </a:solidFill>
              </a:rPr>
              <a:t>Foolishness </a:t>
            </a:r>
            <a:r>
              <a:rPr lang="en-US" sz="3600" i="1" dirty="0">
                <a:solidFill>
                  <a:schemeClr val="tx1"/>
                </a:solidFill>
              </a:rPr>
              <a:t>is</a:t>
            </a:r>
            <a:r>
              <a:rPr lang="en-US" sz="3600" dirty="0">
                <a:solidFill>
                  <a:schemeClr val="tx1"/>
                </a:solidFill>
              </a:rPr>
              <a:t> bound up in the heart of a child;</a:t>
            </a:r>
            <a:br>
              <a:rPr lang="en-US" sz="3600" dirty="0">
                <a:solidFill>
                  <a:schemeClr val="tx1"/>
                </a:solidFill>
              </a:rPr>
            </a:br>
            <a:r>
              <a:rPr lang="en-US" sz="3600" dirty="0">
                <a:solidFill>
                  <a:schemeClr val="tx1"/>
                </a:solidFill>
              </a:rPr>
              <a:t>The rod of correction will drive it far from him.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231" y="425817"/>
            <a:ext cx="2529254" cy="1680549"/>
          </a:xfrm>
          <a:prstGeom prst="rect">
            <a:avLst/>
          </a:prstGeom>
          <a:ln w="38100">
            <a:solidFill>
              <a:schemeClr val="accent1">
                <a:lumMod val="50000"/>
              </a:schemeClr>
            </a:solidFill>
          </a:ln>
        </p:spPr>
      </p:pic>
    </p:spTree>
    <p:extLst>
      <p:ext uri="{BB962C8B-B14F-4D97-AF65-F5344CB8AC3E}">
        <p14:creationId xmlns:p14="http://schemas.microsoft.com/office/powerpoint/2010/main" val="22981020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59" y="457200"/>
            <a:ext cx="7208874" cy="988828"/>
          </a:xfrm>
        </p:spPr>
        <p:txBody>
          <a:bodyPr>
            <a:normAutofit/>
          </a:bodyPr>
          <a:lstStyle/>
          <a:p>
            <a:r>
              <a:rPr lang="en-US" sz="5400" b="1" dirty="0" smtClean="0">
                <a:solidFill>
                  <a:srgbClr val="FFC000"/>
                </a:solidFill>
              </a:rPr>
              <a:t>Slavery</a:t>
            </a:r>
            <a:endParaRPr lang="en-US" sz="5400" b="1" dirty="0">
              <a:solidFill>
                <a:srgbClr val="FFC000"/>
              </a:solidFill>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873472" y="2325167"/>
            <a:ext cx="4477556" cy="3006177"/>
          </a:xfrm>
          <a:ln w="38100">
            <a:solidFill>
              <a:schemeClr val="accent1">
                <a:lumMod val="50000"/>
              </a:schemeClr>
            </a:solidFill>
          </a:ln>
        </p:spPr>
      </p:pic>
      <p:sp>
        <p:nvSpPr>
          <p:cNvPr id="4" name="Text Placeholder 3"/>
          <p:cNvSpPr>
            <a:spLocks noGrp="1"/>
          </p:cNvSpPr>
          <p:nvPr>
            <p:ph type="body" sz="half" idx="2"/>
          </p:nvPr>
        </p:nvSpPr>
        <p:spPr>
          <a:xfrm>
            <a:off x="1254642" y="1679943"/>
            <a:ext cx="5018567" cy="4997304"/>
          </a:xfrm>
        </p:spPr>
        <p:txBody>
          <a:bodyPr>
            <a:normAutofit/>
          </a:bodyPr>
          <a:lstStyle/>
          <a:p>
            <a:pPr marL="285750" indent="-285750">
              <a:buFont typeface="Arial" panose="020B0604020202020204" pitchFamily="34" charset="0"/>
              <a:buChar char="•"/>
            </a:pPr>
            <a:r>
              <a:rPr lang="en-US" sz="3600" dirty="0" smtClean="0">
                <a:solidFill>
                  <a:schemeClr val="tx1"/>
                </a:solidFill>
              </a:rPr>
              <a:t>All types of prejudice is sinful (incl. Racism)</a:t>
            </a:r>
          </a:p>
          <a:p>
            <a:pPr marL="285750" indent="-285750">
              <a:buFont typeface="Arial" panose="020B0604020202020204" pitchFamily="34" charset="0"/>
              <a:buChar char="•"/>
            </a:pPr>
            <a:r>
              <a:rPr lang="en-US" sz="3600" dirty="0" smtClean="0">
                <a:solidFill>
                  <a:schemeClr val="tx1"/>
                </a:solidFill>
              </a:rPr>
              <a:t>Are all types of bond service equally evil?</a:t>
            </a:r>
          </a:p>
          <a:p>
            <a:pPr marL="285750" indent="-285750">
              <a:buFont typeface="Arial" panose="020B0604020202020204" pitchFamily="34" charset="0"/>
              <a:buChar char="•"/>
            </a:pPr>
            <a:r>
              <a:rPr lang="en-US" sz="4000" b="1" dirty="0" smtClean="0"/>
              <a:t>Is the Bible anachronistic as seen by how it deals with Slavery?</a:t>
            </a:r>
            <a:endParaRPr lang="en-US" sz="4000" b="1" dirty="0"/>
          </a:p>
        </p:txBody>
      </p:sp>
    </p:spTree>
    <p:extLst>
      <p:ext uri="{BB962C8B-B14F-4D97-AF65-F5344CB8AC3E}">
        <p14:creationId xmlns:p14="http://schemas.microsoft.com/office/powerpoint/2010/main" val="14024212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Slavery is immoral</a:t>
            </a:r>
            <a:endParaRPr lang="en-US" sz="4400" b="1" dirty="0">
              <a:solidFill>
                <a:srgbClr val="FFC000"/>
              </a:solidFill>
            </a:endParaRPr>
          </a:p>
        </p:txBody>
      </p:sp>
      <p:sp>
        <p:nvSpPr>
          <p:cNvPr id="3" name="Content Placeholder 2"/>
          <p:cNvSpPr>
            <a:spLocks noGrp="1"/>
          </p:cNvSpPr>
          <p:nvPr>
            <p:ph idx="1"/>
          </p:nvPr>
        </p:nvSpPr>
        <p:spPr>
          <a:xfrm>
            <a:off x="527537" y="1266092"/>
            <a:ext cx="11113477" cy="5099539"/>
          </a:xfrm>
        </p:spPr>
        <p:txBody>
          <a:bodyPr>
            <a:normAutofit/>
          </a:bodyPr>
          <a:lstStyle/>
          <a:p>
            <a:pPr marL="0" indent="339725">
              <a:buNone/>
            </a:pPr>
            <a:r>
              <a:rPr lang="en-US" sz="3600" dirty="0" smtClean="0">
                <a:solidFill>
                  <a:schemeClr val="tx1"/>
                </a:solidFill>
              </a:rPr>
              <a:t>“</a:t>
            </a:r>
            <a:r>
              <a:rPr lang="en-US" sz="3600" u="sng" dirty="0" smtClean="0">
                <a:solidFill>
                  <a:schemeClr val="tx1"/>
                </a:solidFill>
              </a:rPr>
              <a:t>Except </a:t>
            </a:r>
            <a:r>
              <a:rPr lang="en-US" sz="3600" u="sng" dirty="0">
                <a:solidFill>
                  <a:schemeClr val="tx1"/>
                </a:solidFill>
              </a:rPr>
              <a:t>for murder, slavery has got to be one of the most immoral things a person can do</a:t>
            </a:r>
            <a:r>
              <a:rPr lang="en-US" sz="3600" dirty="0">
                <a:solidFill>
                  <a:schemeClr val="tx1"/>
                </a:solidFill>
              </a:rPr>
              <a:t>.  Yet slavery is rampant throughout the Bible in both the Old and New Testaments.  The Bible clearly approves of slavery in many </a:t>
            </a:r>
            <a:r>
              <a:rPr lang="en-US" sz="3600" dirty="0" smtClean="0">
                <a:solidFill>
                  <a:schemeClr val="tx1"/>
                </a:solidFill>
              </a:rPr>
              <a:t>passages…”</a:t>
            </a:r>
          </a:p>
          <a:p>
            <a:pPr marL="0" indent="339725">
              <a:buNone/>
            </a:pPr>
            <a:endParaRPr lang="en-US" sz="3600" dirty="0">
              <a:solidFill>
                <a:schemeClr val="tx1"/>
              </a:solidFill>
            </a:endParaRPr>
          </a:p>
          <a:p>
            <a:pPr marL="0" indent="339725" algn="r">
              <a:buNone/>
            </a:pPr>
            <a:r>
              <a:rPr lang="en-US" sz="3200" dirty="0">
                <a:solidFill>
                  <a:schemeClr val="tx1"/>
                </a:solidFill>
              </a:rPr>
              <a:t>http://</a:t>
            </a:r>
            <a:r>
              <a:rPr lang="en-US" sz="3200" dirty="0" smtClean="0">
                <a:solidFill>
                  <a:schemeClr val="tx1"/>
                </a:solidFill>
              </a:rPr>
              <a:t>www.evilbible.com</a:t>
            </a:r>
            <a:endParaRPr lang="en-US" sz="3200" dirty="0">
              <a:solidFill>
                <a:schemeClr val="tx1"/>
              </a:solidFill>
            </a:endParaRPr>
          </a:p>
        </p:txBody>
      </p:sp>
    </p:spTree>
    <p:extLst>
      <p:ext uri="{BB962C8B-B14F-4D97-AF65-F5344CB8AC3E}">
        <p14:creationId xmlns:p14="http://schemas.microsoft.com/office/powerpoint/2010/main" val="40497170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Slavery is immoral</a:t>
            </a:r>
            <a:endParaRPr lang="en-US" sz="4400" b="1" dirty="0">
              <a:solidFill>
                <a:srgbClr val="FFC000"/>
              </a:solidFill>
            </a:endParaRPr>
          </a:p>
        </p:txBody>
      </p:sp>
      <p:sp>
        <p:nvSpPr>
          <p:cNvPr id="3" name="Content Placeholder 2"/>
          <p:cNvSpPr>
            <a:spLocks noGrp="1"/>
          </p:cNvSpPr>
          <p:nvPr>
            <p:ph idx="1"/>
          </p:nvPr>
        </p:nvSpPr>
        <p:spPr>
          <a:xfrm>
            <a:off x="527537" y="1266092"/>
            <a:ext cx="11113477" cy="5099539"/>
          </a:xfrm>
        </p:spPr>
        <p:txBody>
          <a:bodyPr>
            <a:normAutofit/>
          </a:bodyPr>
          <a:lstStyle/>
          <a:p>
            <a:pPr marL="0" indent="468313">
              <a:buNone/>
            </a:pPr>
            <a:r>
              <a:rPr lang="en-US" sz="3600" dirty="0" smtClean="0">
                <a:solidFill>
                  <a:schemeClr val="tx1"/>
                </a:solidFill>
              </a:rPr>
              <a:t>“Apparently</a:t>
            </a:r>
            <a:r>
              <a:rPr lang="en-US" sz="3600" dirty="0">
                <a:solidFill>
                  <a:schemeClr val="tx1"/>
                </a:solidFill>
              </a:rPr>
              <a:t>, God never figured out that slavery was wrong. Or, He does have a moral issue with slavery, it is just that He is a terrible communicator. If you think that God condemns the institution of slavery, you have to wonder why God is worse than the UN at communicating that </a:t>
            </a:r>
            <a:r>
              <a:rPr lang="en-US" sz="3600" dirty="0" smtClean="0">
                <a:solidFill>
                  <a:schemeClr val="tx1"/>
                </a:solidFill>
              </a:rPr>
              <a:t>idea.</a:t>
            </a:r>
          </a:p>
          <a:p>
            <a:pPr marL="0" indent="468313">
              <a:buNone/>
            </a:pPr>
            <a:r>
              <a:rPr lang="en-US" sz="3600" dirty="0" smtClean="0">
                <a:solidFill>
                  <a:schemeClr val="tx1"/>
                </a:solidFill>
              </a:rPr>
              <a:t>Not </a:t>
            </a:r>
            <a:r>
              <a:rPr lang="en-US" sz="3600" dirty="0">
                <a:solidFill>
                  <a:schemeClr val="tx1"/>
                </a:solidFill>
              </a:rPr>
              <a:t>a pretty dilemma</a:t>
            </a:r>
            <a:r>
              <a:rPr lang="en-US" sz="3600" dirty="0" smtClean="0">
                <a:solidFill>
                  <a:schemeClr val="tx1"/>
                </a:solidFill>
              </a:rPr>
              <a:t>.”</a:t>
            </a:r>
          </a:p>
          <a:p>
            <a:pPr marL="0" indent="468313">
              <a:buNone/>
            </a:pPr>
            <a:endParaRPr lang="en-US" sz="1200" dirty="0" smtClean="0">
              <a:solidFill>
                <a:schemeClr val="tx1"/>
              </a:solidFill>
            </a:endParaRPr>
          </a:p>
          <a:p>
            <a:pPr marL="0" indent="468313" algn="r">
              <a:buNone/>
            </a:pPr>
            <a:r>
              <a:rPr lang="en-US" sz="3200" dirty="0" smtClean="0">
                <a:solidFill>
                  <a:schemeClr val="tx1"/>
                </a:solidFill>
              </a:rPr>
              <a:t>conversationalatheist.com</a:t>
            </a:r>
            <a:endParaRPr lang="en-US" sz="3200" dirty="0">
              <a:solidFill>
                <a:schemeClr val="tx1"/>
              </a:solidFill>
            </a:endParaRPr>
          </a:p>
        </p:txBody>
      </p:sp>
    </p:spTree>
    <p:extLst>
      <p:ext uri="{BB962C8B-B14F-4D97-AF65-F5344CB8AC3E}">
        <p14:creationId xmlns:p14="http://schemas.microsoft.com/office/powerpoint/2010/main" val="23449437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687" y="365125"/>
            <a:ext cx="11015331" cy="846987"/>
          </a:xfrm>
        </p:spPr>
        <p:txBody>
          <a:bodyPr>
            <a:normAutofit/>
          </a:bodyPr>
          <a:lstStyle/>
          <a:p>
            <a:pPr algn="ctr"/>
            <a:r>
              <a:rPr lang="en-US" sz="4400" b="1" dirty="0" smtClean="0">
                <a:solidFill>
                  <a:srgbClr val="FFC000"/>
                </a:solidFill>
              </a:rPr>
              <a:t>Bible does not outlaw, but regulates slavery</a:t>
            </a:r>
            <a:endParaRPr lang="en-US" sz="4400" b="1" dirty="0">
              <a:solidFill>
                <a:srgbClr val="FFC000"/>
              </a:solidFill>
            </a:endParaRPr>
          </a:p>
        </p:txBody>
      </p:sp>
      <p:sp>
        <p:nvSpPr>
          <p:cNvPr id="3" name="Content Placeholder 2"/>
          <p:cNvSpPr>
            <a:spLocks noGrp="1"/>
          </p:cNvSpPr>
          <p:nvPr>
            <p:ph idx="1"/>
          </p:nvPr>
        </p:nvSpPr>
        <p:spPr>
          <a:xfrm>
            <a:off x="765544" y="1403499"/>
            <a:ext cx="10588256" cy="5018566"/>
          </a:xfrm>
        </p:spPr>
        <p:txBody>
          <a:bodyPr>
            <a:normAutofit/>
          </a:bodyPr>
          <a:lstStyle/>
          <a:p>
            <a:pPr marL="681038" indent="-446088"/>
            <a:r>
              <a:rPr lang="en-US" sz="4000" b="1" dirty="0" smtClean="0">
                <a:solidFill>
                  <a:schemeClr val="tx1"/>
                </a:solidFill>
              </a:rPr>
              <a:t>Old Testament</a:t>
            </a:r>
          </a:p>
          <a:p>
            <a:pPr marL="1254125" lvl="2" indent="-403225"/>
            <a:r>
              <a:rPr lang="en-US" sz="3600" dirty="0" smtClean="0">
                <a:solidFill>
                  <a:schemeClr val="tx1"/>
                </a:solidFill>
              </a:rPr>
              <a:t>Anti-harm laws </a:t>
            </a:r>
            <a:r>
              <a:rPr lang="en-US" sz="3600" i="1" dirty="0" smtClean="0">
                <a:solidFill>
                  <a:schemeClr val="tx1"/>
                </a:solidFill>
              </a:rPr>
              <a:t>(Ex. 21:20, 26-27)</a:t>
            </a:r>
            <a:endParaRPr lang="en-US" sz="3600" dirty="0" smtClean="0">
              <a:solidFill>
                <a:schemeClr val="tx1"/>
              </a:solidFill>
            </a:endParaRPr>
          </a:p>
          <a:p>
            <a:pPr marL="1254125" lvl="2" indent="-403225"/>
            <a:r>
              <a:rPr lang="en-US" sz="3600" dirty="0" smtClean="0">
                <a:solidFill>
                  <a:schemeClr val="tx1"/>
                </a:solidFill>
              </a:rPr>
              <a:t>Anti-Kidnapping laws </a:t>
            </a:r>
            <a:r>
              <a:rPr lang="en-US" sz="3600" i="1" dirty="0" smtClean="0">
                <a:solidFill>
                  <a:schemeClr val="tx1"/>
                </a:solidFill>
              </a:rPr>
              <a:t>(Ex. 21:16; Deut. 24:7)</a:t>
            </a:r>
          </a:p>
          <a:p>
            <a:pPr marL="1254125" lvl="2" indent="-403225"/>
            <a:r>
              <a:rPr lang="en-US" sz="3600" dirty="0" smtClean="0">
                <a:solidFill>
                  <a:schemeClr val="tx1"/>
                </a:solidFill>
              </a:rPr>
              <a:t>Anti-Return laws </a:t>
            </a:r>
            <a:r>
              <a:rPr lang="en-US" sz="3600" i="1" dirty="0" smtClean="0">
                <a:solidFill>
                  <a:schemeClr val="tx1"/>
                </a:solidFill>
              </a:rPr>
              <a:t>(Deut. 23:15-16)</a:t>
            </a:r>
            <a:endParaRPr lang="en-US" sz="3600" dirty="0" smtClean="0">
              <a:solidFill>
                <a:schemeClr val="tx1"/>
              </a:solidFill>
            </a:endParaRPr>
          </a:p>
          <a:p>
            <a:pPr marL="681038" indent="-446088"/>
            <a:r>
              <a:rPr lang="en-US" sz="4000" b="1" dirty="0" smtClean="0">
                <a:solidFill>
                  <a:schemeClr val="tx1"/>
                </a:solidFill>
              </a:rPr>
              <a:t>New Testament</a:t>
            </a:r>
          </a:p>
          <a:p>
            <a:pPr marL="1254125" lvl="2" indent="-446088"/>
            <a:r>
              <a:rPr lang="en-US" sz="3600" dirty="0" smtClean="0">
                <a:solidFill>
                  <a:schemeClr val="tx1"/>
                </a:solidFill>
              </a:rPr>
              <a:t>All men are equal </a:t>
            </a:r>
            <a:r>
              <a:rPr lang="en-US" sz="3600" i="1" dirty="0" smtClean="0">
                <a:solidFill>
                  <a:schemeClr val="tx1"/>
                </a:solidFill>
              </a:rPr>
              <a:t>(Jas. 3:9; Gal. 3:28) </a:t>
            </a:r>
            <a:endParaRPr lang="en-US" sz="3600" dirty="0" smtClean="0">
              <a:solidFill>
                <a:schemeClr val="tx1"/>
              </a:solidFill>
            </a:endParaRPr>
          </a:p>
          <a:p>
            <a:pPr marL="1254125" lvl="2" indent="-446088"/>
            <a:r>
              <a:rPr lang="en-US" sz="3600" i="1" dirty="0" smtClean="0">
                <a:solidFill>
                  <a:schemeClr val="tx1"/>
                </a:solidFill>
              </a:rPr>
              <a:t>“liberty to the captives” (Luke 4:17-21, spiritual)</a:t>
            </a:r>
          </a:p>
          <a:p>
            <a:pPr marL="1254125" lvl="2" indent="-446088"/>
            <a:r>
              <a:rPr lang="en-US" sz="3600" dirty="0" smtClean="0">
                <a:solidFill>
                  <a:schemeClr val="tx1"/>
                </a:solidFill>
              </a:rPr>
              <a:t>Fair treatment </a:t>
            </a:r>
            <a:r>
              <a:rPr lang="en-US" sz="3600" i="1" dirty="0" smtClean="0">
                <a:solidFill>
                  <a:schemeClr val="tx1"/>
                </a:solidFill>
              </a:rPr>
              <a:t>(Eph. 6:9; Col. 4:1)</a:t>
            </a:r>
            <a:endParaRPr lang="en-US" sz="3600" dirty="0" smtClean="0">
              <a:solidFill>
                <a:schemeClr val="tx1"/>
              </a:solidFill>
            </a:endParaRPr>
          </a:p>
        </p:txBody>
      </p:sp>
    </p:spTree>
    <p:extLst>
      <p:ext uri="{BB962C8B-B14F-4D97-AF65-F5344CB8AC3E}">
        <p14:creationId xmlns:p14="http://schemas.microsoft.com/office/powerpoint/2010/main" val="20278126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Definition:  Ethics</a:t>
            </a:r>
            <a:endParaRPr lang="en-US" sz="4400" b="1" dirty="0">
              <a:solidFill>
                <a:srgbClr val="FFC000"/>
              </a:solidFill>
            </a:endParaRPr>
          </a:p>
        </p:txBody>
      </p:sp>
      <p:sp>
        <p:nvSpPr>
          <p:cNvPr id="3" name="Content Placeholder 2"/>
          <p:cNvSpPr>
            <a:spLocks noGrp="1"/>
          </p:cNvSpPr>
          <p:nvPr>
            <p:ph idx="1"/>
          </p:nvPr>
        </p:nvSpPr>
        <p:spPr>
          <a:xfrm>
            <a:off x="527537" y="1446028"/>
            <a:ext cx="11113477" cy="4919603"/>
          </a:xfrm>
        </p:spPr>
        <p:txBody>
          <a:bodyPr>
            <a:normAutofit/>
          </a:bodyPr>
          <a:lstStyle/>
          <a:p>
            <a:pPr marL="404813" indent="-404813"/>
            <a:r>
              <a:rPr lang="en-US" sz="3600" dirty="0" smtClean="0">
                <a:solidFill>
                  <a:schemeClr val="tx1"/>
                </a:solidFill>
              </a:rPr>
              <a:t>A system of moral principles</a:t>
            </a:r>
          </a:p>
          <a:p>
            <a:pPr marL="404813" indent="-404813"/>
            <a:r>
              <a:rPr lang="en-US" sz="3600" dirty="0" smtClean="0">
                <a:solidFill>
                  <a:schemeClr val="tx1"/>
                </a:solidFill>
              </a:rPr>
              <a:t>The rightness or wrongness of actions</a:t>
            </a:r>
          </a:p>
          <a:p>
            <a:endParaRPr lang="en-US" sz="800" dirty="0">
              <a:solidFill>
                <a:schemeClr val="tx1"/>
              </a:solidFill>
            </a:endParaRPr>
          </a:p>
          <a:p>
            <a:pPr marL="0" indent="0" algn="ctr">
              <a:buNone/>
            </a:pPr>
            <a:r>
              <a:rPr lang="en-US" sz="3600" i="1" dirty="0" smtClean="0">
                <a:solidFill>
                  <a:schemeClr val="tx1"/>
                </a:solidFill>
              </a:rPr>
              <a:t>(dictionary.com)</a:t>
            </a:r>
          </a:p>
          <a:p>
            <a:pPr marL="0" indent="0" algn="r">
              <a:buNone/>
            </a:pPr>
            <a:endParaRPr lang="en-US" sz="3600" dirty="0">
              <a:solidFill>
                <a:schemeClr val="tx1"/>
              </a:solidFill>
            </a:endParaRPr>
          </a:p>
          <a:p>
            <a:pPr marL="0" indent="0">
              <a:buNone/>
            </a:pPr>
            <a:r>
              <a:rPr lang="en-US" sz="4000" b="1" dirty="0" smtClean="0">
                <a:solidFill>
                  <a:schemeClr val="tx1"/>
                </a:solidFill>
              </a:rPr>
              <a:t>Note:  A study of ethics is dominated by various philosophical schools of thought originating in the minds of men.</a:t>
            </a:r>
            <a:endParaRPr lang="en-US" sz="4000" b="1" dirty="0">
              <a:solidFill>
                <a:schemeClr val="tx1"/>
              </a:solidFill>
            </a:endParaRPr>
          </a:p>
        </p:txBody>
      </p:sp>
      <p:pic>
        <p:nvPicPr>
          <p:cNvPr id="4" name="Picture 3"/>
          <p:cNvPicPr>
            <a:picLocks noChangeAspect="1"/>
          </p:cNvPicPr>
          <p:nvPr/>
        </p:nvPicPr>
        <p:blipFill>
          <a:blip r:embed="rId3"/>
          <a:stretch>
            <a:fillRect/>
          </a:stretch>
        </p:blipFill>
        <p:spPr>
          <a:xfrm>
            <a:off x="8580360" y="462073"/>
            <a:ext cx="2858058" cy="2238597"/>
          </a:xfrm>
          <a:prstGeom prst="rect">
            <a:avLst/>
          </a:prstGeom>
          <a:noFill/>
          <a:ln w="63500">
            <a:solidFill>
              <a:schemeClr val="accent1">
                <a:lumMod val="50000"/>
              </a:schemeClr>
            </a:solidFill>
          </a:ln>
        </p:spPr>
      </p:pic>
    </p:spTree>
    <p:extLst>
      <p:ext uri="{BB962C8B-B14F-4D97-AF65-F5344CB8AC3E}">
        <p14:creationId xmlns:p14="http://schemas.microsoft.com/office/powerpoint/2010/main" val="32658509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83064"/>
            <a:ext cx="8229600" cy="772013"/>
          </a:xfrm>
        </p:spPr>
        <p:txBody>
          <a:bodyPr>
            <a:normAutofit/>
          </a:bodyPr>
          <a:lstStyle/>
          <a:p>
            <a:r>
              <a:rPr lang="en-US" sz="4400" b="1" dirty="0" smtClean="0">
                <a:solidFill>
                  <a:srgbClr val="FFC000"/>
                </a:solidFill>
              </a:rPr>
              <a:t>Philemon 8-16</a:t>
            </a:r>
            <a:endParaRPr lang="en-US" sz="4400" b="1" dirty="0">
              <a:solidFill>
                <a:srgbClr val="FFC000"/>
              </a:solidFill>
            </a:endParaRPr>
          </a:p>
        </p:txBody>
      </p:sp>
      <p:sp>
        <p:nvSpPr>
          <p:cNvPr id="3" name="Content Placeholder 2"/>
          <p:cNvSpPr>
            <a:spLocks noGrp="1"/>
          </p:cNvSpPr>
          <p:nvPr>
            <p:ph idx="1"/>
          </p:nvPr>
        </p:nvSpPr>
        <p:spPr>
          <a:xfrm>
            <a:off x="527537" y="1266092"/>
            <a:ext cx="11113477" cy="5099539"/>
          </a:xfrm>
        </p:spPr>
        <p:txBody>
          <a:bodyPr>
            <a:normAutofit/>
          </a:bodyPr>
          <a:lstStyle/>
          <a:p>
            <a:pPr marL="0" indent="339725">
              <a:buNone/>
            </a:pPr>
            <a:r>
              <a:rPr lang="en-US" sz="3600" dirty="0" smtClean="0">
                <a:solidFill>
                  <a:srgbClr val="FFC000"/>
                </a:solidFill>
              </a:rPr>
              <a:t>(15-16), </a:t>
            </a:r>
            <a:r>
              <a:rPr lang="en-US" sz="3600" dirty="0">
                <a:solidFill>
                  <a:schemeClr val="tx1"/>
                </a:solidFill>
              </a:rPr>
              <a:t>For perhaps he </a:t>
            </a:r>
            <a:r>
              <a:rPr lang="en-US" sz="3600" dirty="0" smtClean="0">
                <a:solidFill>
                  <a:schemeClr val="tx1"/>
                </a:solidFill>
              </a:rPr>
              <a:t>departed                                                  </a:t>
            </a:r>
            <a:r>
              <a:rPr lang="en-US" sz="3600" dirty="0">
                <a:solidFill>
                  <a:schemeClr val="tx1"/>
                </a:solidFill>
              </a:rPr>
              <a:t>for a while for this </a:t>
            </a:r>
            <a:r>
              <a:rPr lang="en-US" sz="3600" i="1" dirty="0">
                <a:solidFill>
                  <a:schemeClr val="tx1"/>
                </a:solidFill>
              </a:rPr>
              <a:t>purpose,</a:t>
            </a:r>
            <a:r>
              <a:rPr lang="en-US" sz="3600" dirty="0">
                <a:solidFill>
                  <a:schemeClr val="tx1"/>
                </a:solidFill>
              </a:rPr>
              <a:t> that you </a:t>
            </a:r>
            <a:r>
              <a:rPr lang="en-US" sz="3600" dirty="0" smtClean="0">
                <a:solidFill>
                  <a:schemeClr val="tx1"/>
                </a:solidFill>
              </a:rPr>
              <a:t>                                         might </a:t>
            </a:r>
            <a:r>
              <a:rPr lang="en-US" sz="3600" dirty="0">
                <a:solidFill>
                  <a:schemeClr val="tx1"/>
                </a:solidFill>
              </a:rPr>
              <a:t>receive him forever, </a:t>
            </a:r>
            <a:r>
              <a:rPr lang="en-US" sz="3600" baseline="30000" dirty="0">
                <a:solidFill>
                  <a:schemeClr val="tx1"/>
                </a:solidFill>
              </a:rPr>
              <a:t>16 </a:t>
            </a:r>
            <a:r>
              <a:rPr lang="en-US" sz="3600" dirty="0">
                <a:solidFill>
                  <a:schemeClr val="tx1"/>
                </a:solidFill>
              </a:rPr>
              <a:t>no longer </a:t>
            </a:r>
            <a:r>
              <a:rPr lang="en-US" sz="3600" dirty="0" smtClean="0">
                <a:solidFill>
                  <a:schemeClr val="tx1"/>
                </a:solidFill>
              </a:rPr>
              <a:t>                                       as </a:t>
            </a:r>
            <a:r>
              <a:rPr lang="en-US" sz="3600" dirty="0">
                <a:solidFill>
                  <a:schemeClr val="tx1"/>
                </a:solidFill>
              </a:rPr>
              <a:t>a slave but more than a slave—a beloved brother, especially to me but how much more to you, both in the flesh and in the Lord.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1231" y="425817"/>
            <a:ext cx="2529254" cy="1680549"/>
          </a:xfrm>
          <a:prstGeom prst="rect">
            <a:avLst/>
          </a:prstGeom>
          <a:ln w="38100">
            <a:solidFill>
              <a:schemeClr val="accent1">
                <a:lumMod val="50000"/>
              </a:schemeClr>
            </a:solidFill>
          </a:ln>
        </p:spPr>
      </p:pic>
    </p:spTree>
    <p:extLst>
      <p:ext uri="{BB962C8B-B14F-4D97-AF65-F5344CB8AC3E}">
        <p14:creationId xmlns:p14="http://schemas.microsoft.com/office/powerpoint/2010/main" val="39606102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483338"/>
            <a:ext cx="8229600" cy="1217870"/>
          </a:xfrm>
        </p:spPr>
        <p:txBody>
          <a:bodyPr>
            <a:normAutofit/>
          </a:bodyPr>
          <a:lstStyle/>
          <a:p>
            <a:r>
              <a:rPr lang="en-US" sz="6000" b="1" dirty="0" smtClean="0">
                <a:solidFill>
                  <a:srgbClr val="FFC000"/>
                </a:solidFill>
              </a:rPr>
              <a:t>Conclusion</a:t>
            </a:r>
            <a:endParaRPr lang="en-US" sz="6000" b="1" dirty="0">
              <a:solidFill>
                <a:srgbClr val="FFC000"/>
              </a:solidFill>
            </a:endParaRPr>
          </a:p>
        </p:txBody>
      </p:sp>
      <p:sp>
        <p:nvSpPr>
          <p:cNvPr id="3" name="Content Placeholder 2"/>
          <p:cNvSpPr>
            <a:spLocks noGrp="1"/>
          </p:cNvSpPr>
          <p:nvPr>
            <p:ph idx="1"/>
          </p:nvPr>
        </p:nvSpPr>
        <p:spPr>
          <a:xfrm>
            <a:off x="527537" y="1701208"/>
            <a:ext cx="11113477" cy="4664423"/>
          </a:xfrm>
        </p:spPr>
        <p:txBody>
          <a:bodyPr>
            <a:normAutofit/>
          </a:bodyPr>
          <a:lstStyle/>
          <a:p>
            <a:pPr marL="0" indent="339725">
              <a:buNone/>
            </a:pPr>
            <a:r>
              <a:rPr lang="en-US" sz="3600" dirty="0" smtClean="0">
                <a:solidFill>
                  <a:schemeClr val="tx1"/>
                </a:solidFill>
              </a:rPr>
              <a:t>“</a:t>
            </a:r>
            <a:r>
              <a:rPr lang="en-US" sz="3600" dirty="0">
                <a:solidFill>
                  <a:schemeClr val="tx1"/>
                </a:solidFill>
              </a:rPr>
              <a:t>And so we have the prophetic word </a:t>
            </a:r>
            <a:r>
              <a:rPr lang="en-US" sz="3600" dirty="0" smtClean="0">
                <a:solidFill>
                  <a:schemeClr val="tx1"/>
                </a:solidFill>
              </a:rPr>
              <a:t>                           confirmed, </a:t>
            </a:r>
            <a:r>
              <a:rPr lang="en-US" sz="3600" u="sng" dirty="0">
                <a:solidFill>
                  <a:schemeClr val="tx1"/>
                </a:solidFill>
              </a:rPr>
              <a:t>which you do well to heed </a:t>
            </a:r>
            <a:r>
              <a:rPr lang="en-US" sz="3600" u="sng" dirty="0" smtClean="0">
                <a:solidFill>
                  <a:schemeClr val="tx1"/>
                </a:solidFill>
              </a:rPr>
              <a:t>                                      </a:t>
            </a:r>
            <a:r>
              <a:rPr lang="en-US" sz="3600" dirty="0" smtClean="0">
                <a:solidFill>
                  <a:schemeClr val="tx1"/>
                </a:solidFill>
              </a:rPr>
              <a:t>as </a:t>
            </a:r>
            <a:r>
              <a:rPr lang="en-US" sz="3600" dirty="0">
                <a:solidFill>
                  <a:schemeClr val="tx1"/>
                </a:solidFill>
              </a:rPr>
              <a:t>a light that shines in a dark place, </a:t>
            </a:r>
            <a:r>
              <a:rPr lang="en-US" sz="3600" dirty="0" smtClean="0">
                <a:solidFill>
                  <a:schemeClr val="tx1"/>
                </a:solidFill>
              </a:rPr>
              <a:t>                                    until </a:t>
            </a:r>
            <a:r>
              <a:rPr lang="en-US" sz="3600" dirty="0">
                <a:solidFill>
                  <a:schemeClr val="tx1"/>
                </a:solidFill>
              </a:rPr>
              <a:t>the day dawns and the morning star rises in your hearts; </a:t>
            </a:r>
            <a:r>
              <a:rPr lang="en-US" sz="3600" baseline="30000" dirty="0">
                <a:solidFill>
                  <a:schemeClr val="tx1"/>
                </a:solidFill>
              </a:rPr>
              <a:t>20 </a:t>
            </a:r>
            <a:r>
              <a:rPr lang="en-US" sz="3600" dirty="0">
                <a:solidFill>
                  <a:schemeClr val="tx1"/>
                </a:solidFill>
              </a:rPr>
              <a:t>knowing this first, that </a:t>
            </a:r>
            <a:r>
              <a:rPr lang="en-US" sz="3600" u="sng" dirty="0">
                <a:solidFill>
                  <a:schemeClr val="tx1"/>
                </a:solidFill>
              </a:rPr>
              <a:t>no prophecy of Scripture is of any private </a:t>
            </a:r>
            <a:r>
              <a:rPr lang="en-US" sz="3600" u="sng" dirty="0" smtClean="0">
                <a:solidFill>
                  <a:schemeClr val="tx1"/>
                </a:solidFill>
              </a:rPr>
              <a:t>interpretation</a:t>
            </a:r>
            <a:r>
              <a:rPr lang="en-US" sz="3600" dirty="0" smtClean="0">
                <a:solidFill>
                  <a:schemeClr val="tx1"/>
                </a:solidFill>
              </a:rPr>
              <a:t>, </a:t>
            </a:r>
            <a:r>
              <a:rPr lang="en-US" sz="3600" baseline="30000" dirty="0">
                <a:solidFill>
                  <a:schemeClr val="tx1"/>
                </a:solidFill>
              </a:rPr>
              <a:t>21 </a:t>
            </a:r>
            <a:r>
              <a:rPr lang="en-US" sz="3600" dirty="0">
                <a:solidFill>
                  <a:schemeClr val="tx1"/>
                </a:solidFill>
              </a:rPr>
              <a:t>for prophecy never came by the will of man, but </a:t>
            </a:r>
            <a:r>
              <a:rPr lang="en-US" sz="3600" u="sng" dirty="0">
                <a:solidFill>
                  <a:schemeClr val="tx1"/>
                </a:solidFill>
              </a:rPr>
              <a:t>holy men of </a:t>
            </a:r>
            <a:r>
              <a:rPr lang="en-US" sz="3600" u="sng" dirty="0" smtClean="0">
                <a:solidFill>
                  <a:schemeClr val="tx1"/>
                </a:solidFill>
              </a:rPr>
              <a:t>God </a:t>
            </a:r>
            <a:r>
              <a:rPr lang="en-US" sz="3600" u="sng" dirty="0">
                <a:solidFill>
                  <a:schemeClr val="tx1"/>
                </a:solidFill>
              </a:rPr>
              <a:t>spoke as they were moved by the Holy Spirit</a:t>
            </a:r>
            <a:r>
              <a:rPr lang="en-US" sz="3600" dirty="0" smtClean="0">
                <a:solidFill>
                  <a:schemeClr val="tx1"/>
                </a:solidFill>
              </a:rPr>
              <a:t>.”</a:t>
            </a:r>
          </a:p>
          <a:p>
            <a:pPr marL="0" indent="339725" algn="r">
              <a:buNone/>
            </a:pPr>
            <a:r>
              <a:rPr lang="en-US" sz="3600" dirty="0" smtClean="0">
                <a:solidFill>
                  <a:schemeClr val="tx1"/>
                </a:solidFill>
              </a:rPr>
              <a:t>(2 Peter 1:19-21)</a:t>
            </a:r>
            <a:endParaRPr lang="en-US" sz="3600" dirty="0">
              <a:solidFill>
                <a:schemeClr val="tx1"/>
              </a:solidFill>
            </a:endParaRPr>
          </a:p>
        </p:txBody>
      </p:sp>
      <p:pic>
        <p:nvPicPr>
          <p:cNvPr id="5" name="Picture 4"/>
          <p:cNvPicPr>
            <a:picLocks noChangeAspect="1"/>
          </p:cNvPicPr>
          <p:nvPr/>
        </p:nvPicPr>
        <p:blipFill>
          <a:blip r:embed="rId3"/>
          <a:stretch>
            <a:fillRect/>
          </a:stretch>
        </p:blipFill>
        <p:spPr>
          <a:xfrm>
            <a:off x="8757137" y="483338"/>
            <a:ext cx="2883877" cy="2258820"/>
          </a:xfrm>
          <a:prstGeom prst="rect">
            <a:avLst/>
          </a:prstGeom>
          <a:noFill/>
          <a:ln w="63500">
            <a:solidFill>
              <a:schemeClr val="accent1">
                <a:lumMod val="50000"/>
              </a:schemeClr>
            </a:solidFill>
          </a:ln>
        </p:spPr>
      </p:pic>
    </p:spTree>
    <p:extLst>
      <p:ext uri="{BB962C8B-B14F-4D97-AF65-F5344CB8AC3E}">
        <p14:creationId xmlns:p14="http://schemas.microsoft.com/office/powerpoint/2010/main" val="21071426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42" y="237535"/>
            <a:ext cx="11013558" cy="719395"/>
          </a:xfrm>
        </p:spPr>
        <p:txBody>
          <a:bodyPr>
            <a:normAutofit/>
          </a:bodyPr>
          <a:lstStyle/>
          <a:p>
            <a:pPr algn="ctr"/>
            <a:r>
              <a:rPr lang="en-US" sz="3600" b="1" dirty="0" smtClean="0">
                <a:solidFill>
                  <a:srgbClr val="FFC000"/>
                </a:solidFill>
              </a:rPr>
              <a:t>Other Issues and Resources</a:t>
            </a:r>
            <a:endParaRPr lang="en-US" sz="3600" b="1" dirty="0">
              <a:solidFill>
                <a:srgbClr val="FFC000"/>
              </a:solidFill>
            </a:endParaRPr>
          </a:p>
        </p:txBody>
      </p:sp>
      <p:sp>
        <p:nvSpPr>
          <p:cNvPr id="3" name="Content Placeholder 2"/>
          <p:cNvSpPr>
            <a:spLocks noGrp="1"/>
          </p:cNvSpPr>
          <p:nvPr>
            <p:ph sz="half" idx="1"/>
          </p:nvPr>
        </p:nvSpPr>
        <p:spPr>
          <a:xfrm>
            <a:off x="340242" y="956930"/>
            <a:ext cx="5804974" cy="5528930"/>
          </a:xfrm>
        </p:spPr>
        <p:txBody>
          <a:bodyPr>
            <a:normAutofit/>
          </a:bodyPr>
          <a:lstStyle/>
          <a:p>
            <a:r>
              <a:rPr lang="en-US" sz="3200" b="1" dirty="0" smtClean="0"/>
              <a:t>Abortion</a:t>
            </a:r>
          </a:p>
          <a:p>
            <a:pPr marL="0" indent="0">
              <a:buNone/>
            </a:pPr>
            <a:r>
              <a:rPr lang="en-US" dirty="0">
                <a:solidFill>
                  <a:srgbClr val="FFC000"/>
                </a:solidFill>
              </a:rPr>
              <a:t>http://</a:t>
            </a:r>
            <a:r>
              <a:rPr lang="en-US" dirty="0" smtClean="0">
                <a:solidFill>
                  <a:srgbClr val="FFC000"/>
                </a:solidFill>
              </a:rPr>
              <a:t>tinyurl.com/m3bkjkr</a:t>
            </a:r>
          </a:p>
          <a:p>
            <a:r>
              <a:rPr lang="en-US" sz="3200" b="1" dirty="0" smtClean="0"/>
              <a:t>Euthanasia/Suicide</a:t>
            </a:r>
          </a:p>
          <a:p>
            <a:pPr marL="0" indent="0">
              <a:buNone/>
            </a:pPr>
            <a:r>
              <a:rPr lang="en-US" dirty="0" smtClean="0">
                <a:solidFill>
                  <a:srgbClr val="FFC000"/>
                </a:solidFill>
              </a:rPr>
              <a:t>http</a:t>
            </a:r>
            <a:r>
              <a:rPr lang="en-US" dirty="0">
                <a:solidFill>
                  <a:srgbClr val="FFC000"/>
                </a:solidFill>
              </a:rPr>
              <a:t>://</a:t>
            </a:r>
            <a:r>
              <a:rPr lang="en-US" dirty="0" smtClean="0">
                <a:solidFill>
                  <a:srgbClr val="FFC000"/>
                </a:solidFill>
              </a:rPr>
              <a:t>tinyurl.com/lueegut</a:t>
            </a:r>
          </a:p>
          <a:p>
            <a:r>
              <a:rPr lang="en-US" sz="3200" b="1" dirty="0" smtClean="0"/>
              <a:t>Death Penalty</a:t>
            </a:r>
          </a:p>
          <a:p>
            <a:pPr marL="0" indent="0">
              <a:buNone/>
            </a:pPr>
            <a:r>
              <a:rPr lang="en-US" dirty="0" smtClean="0">
                <a:solidFill>
                  <a:srgbClr val="FFC000"/>
                </a:solidFill>
              </a:rPr>
              <a:t>http</a:t>
            </a:r>
            <a:r>
              <a:rPr lang="en-US" dirty="0">
                <a:solidFill>
                  <a:srgbClr val="FFC000"/>
                </a:solidFill>
              </a:rPr>
              <a:t>://tinyurl.com/ln29hxz</a:t>
            </a:r>
            <a:endParaRPr lang="en-US" dirty="0" smtClean="0">
              <a:solidFill>
                <a:srgbClr val="FFC000"/>
              </a:solidFill>
            </a:endParaRPr>
          </a:p>
          <a:p>
            <a:r>
              <a:rPr lang="en-US" sz="3200" b="1" dirty="0" smtClean="0"/>
              <a:t>Polygamy</a:t>
            </a:r>
          </a:p>
          <a:p>
            <a:pPr marL="0" indent="0">
              <a:buNone/>
            </a:pPr>
            <a:r>
              <a:rPr lang="en-US" dirty="0">
                <a:solidFill>
                  <a:srgbClr val="FFC000"/>
                </a:solidFill>
              </a:rPr>
              <a:t>http</a:t>
            </a:r>
            <a:r>
              <a:rPr lang="en-US" dirty="0" smtClean="0">
                <a:solidFill>
                  <a:srgbClr val="FFC000"/>
                </a:solidFill>
              </a:rPr>
              <a:t>://bibleanswer.com/wives.htm</a:t>
            </a:r>
          </a:p>
          <a:p>
            <a:r>
              <a:rPr lang="en-US" sz="3200" b="1" dirty="0" smtClean="0"/>
              <a:t>Divorce &amp; Remarriage</a:t>
            </a:r>
          </a:p>
          <a:p>
            <a:pPr marL="0" indent="0">
              <a:buNone/>
            </a:pPr>
            <a:r>
              <a:rPr lang="en-US" dirty="0" smtClean="0">
                <a:solidFill>
                  <a:srgbClr val="FFC000"/>
                </a:solidFill>
              </a:rPr>
              <a:t>http</a:t>
            </a:r>
            <a:r>
              <a:rPr lang="en-US" dirty="0">
                <a:solidFill>
                  <a:srgbClr val="FFC000"/>
                </a:solidFill>
              </a:rPr>
              <a:t>://</a:t>
            </a:r>
            <a:r>
              <a:rPr lang="en-US" dirty="0" smtClean="0">
                <a:solidFill>
                  <a:srgbClr val="FFC000"/>
                </a:solidFill>
              </a:rPr>
              <a:t>tinyurl.com/myspghd</a:t>
            </a:r>
            <a:endParaRPr lang="en-US" dirty="0">
              <a:solidFill>
                <a:srgbClr val="FFC000"/>
              </a:solidFill>
            </a:endParaRPr>
          </a:p>
        </p:txBody>
      </p:sp>
      <p:sp>
        <p:nvSpPr>
          <p:cNvPr id="4" name="Content Placeholder 3"/>
          <p:cNvSpPr>
            <a:spLocks noGrp="1"/>
          </p:cNvSpPr>
          <p:nvPr>
            <p:ph sz="half" idx="2"/>
          </p:nvPr>
        </p:nvSpPr>
        <p:spPr>
          <a:xfrm>
            <a:off x="6319839" y="956930"/>
            <a:ext cx="5546095" cy="5528930"/>
          </a:xfrm>
        </p:spPr>
        <p:txBody>
          <a:bodyPr>
            <a:normAutofit/>
          </a:bodyPr>
          <a:lstStyle/>
          <a:p>
            <a:r>
              <a:rPr lang="en-US" sz="3200" b="1" dirty="0" smtClean="0"/>
              <a:t>Conscientious objection/War</a:t>
            </a:r>
          </a:p>
          <a:p>
            <a:pPr marL="0" indent="0">
              <a:buNone/>
            </a:pPr>
            <a:r>
              <a:rPr lang="en-US" dirty="0" smtClean="0">
                <a:solidFill>
                  <a:srgbClr val="FFC000"/>
                </a:solidFill>
              </a:rPr>
              <a:t>http</a:t>
            </a:r>
            <a:r>
              <a:rPr lang="en-US" dirty="0">
                <a:solidFill>
                  <a:srgbClr val="FFC000"/>
                </a:solidFill>
              </a:rPr>
              <a:t>://</a:t>
            </a:r>
            <a:r>
              <a:rPr lang="en-US" dirty="0" smtClean="0">
                <a:solidFill>
                  <a:srgbClr val="FFC000"/>
                </a:solidFill>
              </a:rPr>
              <a:t>tinyurl.com/pd94tkm</a:t>
            </a:r>
          </a:p>
          <a:p>
            <a:r>
              <a:rPr lang="en-US" sz="3200" b="1" dirty="0" smtClean="0"/>
              <a:t>Self defense</a:t>
            </a:r>
          </a:p>
          <a:p>
            <a:pPr marL="0" indent="0">
              <a:buNone/>
            </a:pPr>
            <a:r>
              <a:rPr lang="en-US" dirty="0" smtClean="0">
                <a:solidFill>
                  <a:srgbClr val="FFC000"/>
                </a:solidFill>
              </a:rPr>
              <a:t>http</a:t>
            </a:r>
            <a:r>
              <a:rPr lang="en-US" dirty="0">
                <a:solidFill>
                  <a:srgbClr val="FFC000"/>
                </a:solidFill>
              </a:rPr>
              <a:t>://</a:t>
            </a:r>
            <a:r>
              <a:rPr lang="en-US" dirty="0" smtClean="0">
                <a:solidFill>
                  <a:srgbClr val="FFC000"/>
                </a:solidFill>
              </a:rPr>
              <a:t>tinyurl.com/kuqbvx4</a:t>
            </a:r>
          </a:p>
          <a:p>
            <a:r>
              <a:rPr lang="en-US" sz="3200" b="1" dirty="0" smtClean="0"/>
              <a:t>Intoxicants</a:t>
            </a:r>
          </a:p>
          <a:p>
            <a:pPr marL="0" indent="0">
              <a:buNone/>
            </a:pPr>
            <a:r>
              <a:rPr lang="en-US" dirty="0" smtClean="0">
                <a:solidFill>
                  <a:srgbClr val="FFC000"/>
                </a:solidFill>
              </a:rPr>
              <a:t>http</a:t>
            </a:r>
            <a:r>
              <a:rPr lang="en-US" dirty="0">
                <a:solidFill>
                  <a:srgbClr val="FFC000"/>
                </a:solidFill>
              </a:rPr>
              <a:t>://</a:t>
            </a:r>
            <a:r>
              <a:rPr lang="en-US" dirty="0" smtClean="0">
                <a:solidFill>
                  <a:srgbClr val="FFC000"/>
                </a:solidFill>
              </a:rPr>
              <a:t>tinyurl.com/mfkluqk</a:t>
            </a:r>
            <a:endParaRPr lang="en-US" dirty="0">
              <a:solidFill>
                <a:srgbClr val="FFC000"/>
              </a:solidFill>
            </a:endParaRPr>
          </a:p>
          <a:p>
            <a:r>
              <a:rPr lang="en-US" sz="3200" b="1" dirty="0" smtClean="0"/>
              <a:t>Lying</a:t>
            </a:r>
          </a:p>
          <a:p>
            <a:pPr marL="0" indent="0">
              <a:buNone/>
            </a:pPr>
            <a:r>
              <a:rPr lang="en-US" dirty="0" smtClean="0">
                <a:solidFill>
                  <a:srgbClr val="FFC000"/>
                </a:solidFill>
              </a:rPr>
              <a:t>http://bibleanswer.com/lying.htm</a:t>
            </a:r>
            <a:endParaRPr lang="en-US" dirty="0" smtClean="0"/>
          </a:p>
          <a:p>
            <a:r>
              <a:rPr lang="en-US" sz="3200" b="1" dirty="0" smtClean="0"/>
              <a:t>Gambling</a:t>
            </a:r>
          </a:p>
          <a:p>
            <a:pPr marL="0" indent="0">
              <a:buNone/>
            </a:pPr>
            <a:r>
              <a:rPr lang="en-US" dirty="0" smtClean="0">
                <a:solidFill>
                  <a:srgbClr val="FFC000"/>
                </a:solidFill>
              </a:rPr>
              <a:t>http</a:t>
            </a:r>
            <a:r>
              <a:rPr lang="en-US" dirty="0">
                <a:solidFill>
                  <a:srgbClr val="FFC000"/>
                </a:solidFill>
              </a:rPr>
              <a:t>://</a:t>
            </a:r>
            <a:r>
              <a:rPr lang="en-US" dirty="0" smtClean="0">
                <a:solidFill>
                  <a:srgbClr val="FFC000"/>
                </a:solidFill>
              </a:rPr>
              <a:t>tinyurl.com/lropg54</a:t>
            </a:r>
            <a:endParaRPr lang="en-US" dirty="0">
              <a:solidFill>
                <a:srgbClr val="FFC000"/>
              </a:solidFill>
            </a:endParaRPr>
          </a:p>
        </p:txBody>
      </p:sp>
    </p:spTree>
    <p:extLst>
      <p:ext uri="{BB962C8B-B14F-4D97-AF65-F5344CB8AC3E}">
        <p14:creationId xmlns:p14="http://schemas.microsoft.com/office/powerpoint/2010/main" val="10915658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4531" y="4464028"/>
            <a:ext cx="10628631" cy="1641490"/>
          </a:xfrm>
        </p:spPr>
        <p:txBody>
          <a:bodyPr/>
          <a:lstStyle/>
          <a:p>
            <a:r>
              <a:rPr lang="en-US" dirty="0" smtClean="0">
                <a:solidFill>
                  <a:schemeClr val="tx1"/>
                </a:solidFill>
              </a:rPr>
              <a:t>The Standards of Men</a:t>
            </a:r>
            <a:endParaRPr lang="en-US" dirty="0">
              <a:solidFill>
                <a:schemeClr val="tx1"/>
              </a:solidFill>
            </a:endParaRPr>
          </a:p>
        </p:txBody>
      </p:sp>
      <p:sp>
        <p:nvSpPr>
          <p:cNvPr id="3" name="Subtitle 2"/>
          <p:cNvSpPr>
            <a:spLocks noGrp="1"/>
          </p:cNvSpPr>
          <p:nvPr>
            <p:ph type="subTitle" idx="1"/>
          </p:nvPr>
        </p:nvSpPr>
        <p:spPr/>
        <p:txBody>
          <a:bodyPr>
            <a:normAutofit/>
          </a:bodyPr>
          <a:lstStyle/>
          <a:p>
            <a:r>
              <a:rPr lang="en-US" sz="4000" dirty="0" smtClean="0"/>
              <a:t>Judges 17:6</a:t>
            </a:r>
            <a:endParaRPr lang="en-US" sz="4000" dirty="0"/>
          </a:p>
        </p:txBody>
      </p:sp>
    </p:spTree>
    <p:extLst>
      <p:ext uri="{BB962C8B-B14F-4D97-AF65-F5344CB8AC3E}">
        <p14:creationId xmlns:p14="http://schemas.microsoft.com/office/powerpoint/2010/main" val="40854413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687" y="365125"/>
            <a:ext cx="11015331" cy="1325563"/>
          </a:xfrm>
        </p:spPr>
        <p:txBody>
          <a:bodyPr>
            <a:normAutofit/>
          </a:bodyPr>
          <a:lstStyle/>
          <a:p>
            <a:r>
              <a:rPr lang="en-US" sz="4800" b="1" dirty="0" smtClean="0">
                <a:solidFill>
                  <a:srgbClr val="FFC000"/>
                </a:solidFill>
              </a:rPr>
              <a:t>Examples of Humanly Derived Ethics</a:t>
            </a:r>
            <a:endParaRPr lang="en-US" sz="4800" b="1" dirty="0">
              <a:solidFill>
                <a:srgbClr val="FFC000"/>
              </a:solidFill>
            </a:endParaRPr>
          </a:p>
        </p:txBody>
      </p:sp>
      <p:sp>
        <p:nvSpPr>
          <p:cNvPr id="3" name="Content Placeholder 2"/>
          <p:cNvSpPr>
            <a:spLocks noGrp="1"/>
          </p:cNvSpPr>
          <p:nvPr>
            <p:ph idx="1"/>
          </p:nvPr>
        </p:nvSpPr>
        <p:spPr>
          <a:xfrm>
            <a:off x="765544" y="1825625"/>
            <a:ext cx="10588256" cy="4341259"/>
          </a:xfrm>
        </p:spPr>
        <p:txBody>
          <a:bodyPr>
            <a:normAutofit/>
          </a:bodyPr>
          <a:lstStyle/>
          <a:p>
            <a:pPr marL="681038" indent="-446088"/>
            <a:r>
              <a:rPr lang="en-US" sz="4000" b="1" dirty="0" smtClean="0">
                <a:solidFill>
                  <a:srgbClr val="FFC000"/>
                </a:solidFill>
              </a:rPr>
              <a:t>The Greeks (Acts 17:16-21)</a:t>
            </a:r>
          </a:p>
        </p:txBody>
      </p:sp>
    </p:spTree>
    <p:extLst>
      <p:ext uri="{BB962C8B-B14F-4D97-AF65-F5344CB8AC3E}">
        <p14:creationId xmlns:p14="http://schemas.microsoft.com/office/powerpoint/2010/main" val="33567530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687" y="365125"/>
            <a:ext cx="11015331" cy="1325563"/>
          </a:xfrm>
        </p:spPr>
        <p:txBody>
          <a:bodyPr>
            <a:normAutofit/>
          </a:bodyPr>
          <a:lstStyle/>
          <a:p>
            <a:r>
              <a:rPr lang="en-US" sz="4800" b="1" dirty="0" smtClean="0">
                <a:solidFill>
                  <a:srgbClr val="FFC000"/>
                </a:solidFill>
              </a:rPr>
              <a:t>Examples of Humanly Derived Ethics</a:t>
            </a:r>
            <a:endParaRPr lang="en-US" sz="4800" b="1" dirty="0">
              <a:solidFill>
                <a:srgbClr val="FFC000"/>
              </a:solidFill>
            </a:endParaRPr>
          </a:p>
        </p:txBody>
      </p:sp>
      <p:sp>
        <p:nvSpPr>
          <p:cNvPr id="3" name="Content Placeholder 2"/>
          <p:cNvSpPr>
            <a:spLocks noGrp="1"/>
          </p:cNvSpPr>
          <p:nvPr>
            <p:ph idx="1"/>
          </p:nvPr>
        </p:nvSpPr>
        <p:spPr>
          <a:xfrm>
            <a:off x="765544" y="1825625"/>
            <a:ext cx="10588256" cy="4341259"/>
          </a:xfrm>
        </p:spPr>
        <p:txBody>
          <a:bodyPr>
            <a:normAutofit/>
          </a:bodyPr>
          <a:lstStyle/>
          <a:p>
            <a:pPr marL="681038" indent="-446088"/>
            <a:r>
              <a:rPr lang="en-US" sz="4000" b="1" dirty="0" smtClean="0">
                <a:solidFill>
                  <a:schemeClr val="tx1"/>
                </a:solidFill>
              </a:rPr>
              <a:t>The Greeks (Acts 17:16-21)</a:t>
            </a:r>
          </a:p>
          <a:p>
            <a:pPr marL="1254125" lvl="2" indent="-403225"/>
            <a:r>
              <a:rPr lang="en-US" sz="3600" i="1" dirty="0" smtClean="0">
                <a:solidFill>
                  <a:srgbClr val="FFC000"/>
                </a:solidFill>
              </a:rPr>
              <a:t>Epicureans</a:t>
            </a:r>
            <a:r>
              <a:rPr lang="en-US" sz="3600" dirty="0" smtClean="0"/>
              <a:t> </a:t>
            </a:r>
            <a:r>
              <a:rPr lang="en-US" sz="3600" dirty="0" smtClean="0">
                <a:solidFill>
                  <a:schemeClr val="tx1"/>
                </a:solidFill>
              </a:rPr>
              <a:t>– A hedonistic philosophy</a:t>
            </a:r>
          </a:p>
        </p:txBody>
      </p:sp>
    </p:spTree>
    <p:extLst>
      <p:ext uri="{BB962C8B-B14F-4D97-AF65-F5344CB8AC3E}">
        <p14:creationId xmlns:p14="http://schemas.microsoft.com/office/powerpoint/2010/main" val="17052719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687" y="365125"/>
            <a:ext cx="11015331" cy="1325563"/>
          </a:xfrm>
        </p:spPr>
        <p:txBody>
          <a:bodyPr>
            <a:normAutofit/>
          </a:bodyPr>
          <a:lstStyle/>
          <a:p>
            <a:r>
              <a:rPr lang="en-US" sz="4800" b="1" dirty="0" smtClean="0">
                <a:solidFill>
                  <a:srgbClr val="FFC000"/>
                </a:solidFill>
              </a:rPr>
              <a:t>Examples of Humanly Derived Ethics</a:t>
            </a:r>
            <a:endParaRPr lang="en-US" sz="4800" b="1" dirty="0">
              <a:solidFill>
                <a:srgbClr val="FFC000"/>
              </a:solidFill>
            </a:endParaRPr>
          </a:p>
        </p:txBody>
      </p:sp>
      <p:sp>
        <p:nvSpPr>
          <p:cNvPr id="3" name="Content Placeholder 2"/>
          <p:cNvSpPr>
            <a:spLocks noGrp="1"/>
          </p:cNvSpPr>
          <p:nvPr>
            <p:ph idx="1"/>
          </p:nvPr>
        </p:nvSpPr>
        <p:spPr>
          <a:xfrm>
            <a:off x="765544" y="1825625"/>
            <a:ext cx="10588256" cy="4341259"/>
          </a:xfrm>
        </p:spPr>
        <p:txBody>
          <a:bodyPr>
            <a:normAutofit/>
          </a:bodyPr>
          <a:lstStyle/>
          <a:p>
            <a:pPr marL="681038" indent="-446088"/>
            <a:r>
              <a:rPr lang="en-US" sz="4000" b="1" dirty="0" smtClean="0">
                <a:solidFill>
                  <a:schemeClr val="tx1"/>
                </a:solidFill>
              </a:rPr>
              <a:t>The Greeks (Acts 17:16-21)</a:t>
            </a:r>
          </a:p>
          <a:p>
            <a:pPr marL="1254125" lvl="2" indent="-403225"/>
            <a:r>
              <a:rPr lang="en-US" sz="3600" i="1" dirty="0" smtClean="0">
                <a:solidFill>
                  <a:schemeClr val="tx1"/>
                </a:solidFill>
              </a:rPr>
              <a:t>Epicureans</a:t>
            </a:r>
            <a:r>
              <a:rPr lang="en-US" sz="3600" dirty="0" smtClean="0">
                <a:solidFill>
                  <a:schemeClr val="tx1"/>
                </a:solidFill>
              </a:rPr>
              <a:t> – A hedonistic philosophy</a:t>
            </a:r>
          </a:p>
          <a:p>
            <a:pPr marL="1254125" lvl="2" indent="-403225"/>
            <a:r>
              <a:rPr lang="en-US" sz="3600" i="1" dirty="0" smtClean="0">
                <a:solidFill>
                  <a:srgbClr val="FFC000"/>
                </a:solidFill>
              </a:rPr>
              <a:t>Stoics</a:t>
            </a:r>
            <a:r>
              <a:rPr lang="en-US" sz="3600" dirty="0" smtClean="0"/>
              <a:t> </a:t>
            </a:r>
            <a:r>
              <a:rPr lang="en-US" sz="3600" dirty="0" smtClean="0">
                <a:solidFill>
                  <a:schemeClr val="tx1"/>
                </a:solidFill>
              </a:rPr>
              <a:t>– A perverted view of temperance</a:t>
            </a:r>
          </a:p>
        </p:txBody>
      </p:sp>
    </p:spTree>
    <p:extLst>
      <p:ext uri="{BB962C8B-B14F-4D97-AF65-F5344CB8AC3E}">
        <p14:creationId xmlns:p14="http://schemas.microsoft.com/office/powerpoint/2010/main" val="9515384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687" y="365125"/>
            <a:ext cx="11015331" cy="1325563"/>
          </a:xfrm>
        </p:spPr>
        <p:txBody>
          <a:bodyPr>
            <a:normAutofit/>
          </a:bodyPr>
          <a:lstStyle/>
          <a:p>
            <a:r>
              <a:rPr lang="en-US" sz="4800" b="1" dirty="0" smtClean="0">
                <a:solidFill>
                  <a:srgbClr val="FFC000"/>
                </a:solidFill>
              </a:rPr>
              <a:t>Examples of Humanly Derived Ethics</a:t>
            </a:r>
            <a:endParaRPr lang="en-US" sz="4800" b="1" dirty="0">
              <a:solidFill>
                <a:srgbClr val="FFC000"/>
              </a:solidFill>
            </a:endParaRPr>
          </a:p>
        </p:txBody>
      </p:sp>
      <p:sp>
        <p:nvSpPr>
          <p:cNvPr id="3" name="Content Placeholder 2"/>
          <p:cNvSpPr>
            <a:spLocks noGrp="1"/>
          </p:cNvSpPr>
          <p:nvPr>
            <p:ph idx="1"/>
          </p:nvPr>
        </p:nvSpPr>
        <p:spPr>
          <a:xfrm>
            <a:off x="765544" y="1825625"/>
            <a:ext cx="10588256" cy="4341259"/>
          </a:xfrm>
        </p:spPr>
        <p:txBody>
          <a:bodyPr>
            <a:normAutofit/>
          </a:bodyPr>
          <a:lstStyle/>
          <a:p>
            <a:pPr marL="681038" indent="-446088"/>
            <a:r>
              <a:rPr lang="en-US" sz="4000" b="1" dirty="0" smtClean="0">
                <a:solidFill>
                  <a:schemeClr val="tx1"/>
                </a:solidFill>
              </a:rPr>
              <a:t>The Greeks (Acts 17:16-21)</a:t>
            </a:r>
          </a:p>
          <a:p>
            <a:pPr marL="1254125" lvl="2" indent="-403225"/>
            <a:r>
              <a:rPr lang="en-US" sz="3600" i="1" dirty="0" smtClean="0">
                <a:solidFill>
                  <a:schemeClr val="tx1"/>
                </a:solidFill>
              </a:rPr>
              <a:t>Epicureans</a:t>
            </a:r>
            <a:r>
              <a:rPr lang="en-US" sz="3600" dirty="0" smtClean="0">
                <a:solidFill>
                  <a:schemeClr val="tx1"/>
                </a:solidFill>
              </a:rPr>
              <a:t> – A hedonistic philosophy</a:t>
            </a:r>
          </a:p>
          <a:p>
            <a:pPr marL="1254125" lvl="2" indent="-403225"/>
            <a:r>
              <a:rPr lang="en-US" sz="3600" i="1" dirty="0" smtClean="0">
                <a:solidFill>
                  <a:schemeClr val="tx1"/>
                </a:solidFill>
              </a:rPr>
              <a:t>Stoics</a:t>
            </a:r>
            <a:r>
              <a:rPr lang="en-US" sz="3600" dirty="0" smtClean="0">
                <a:solidFill>
                  <a:schemeClr val="tx1"/>
                </a:solidFill>
              </a:rPr>
              <a:t> – A perverted view of temperance</a:t>
            </a:r>
          </a:p>
          <a:p>
            <a:pPr marL="681038" indent="-446088"/>
            <a:r>
              <a:rPr lang="en-US" sz="4000" b="1" dirty="0" smtClean="0">
                <a:solidFill>
                  <a:srgbClr val="FFC000"/>
                </a:solidFill>
              </a:rPr>
              <a:t>Modern Day Ethical Philosophies</a:t>
            </a:r>
          </a:p>
        </p:txBody>
      </p:sp>
    </p:spTree>
    <p:extLst>
      <p:ext uri="{BB962C8B-B14F-4D97-AF65-F5344CB8AC3E}">
        <p14:creationId xmlns:p14="http://schemas.microsoft.com/office/powerpoint/2010/main" val="11058593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C473073F-34A4-486A-BBA1-2A70AE921E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TC104033923[[fn=Depth]]</Template>
  <TotalTime>1416</TotalTime>
  <Words>4065</Words>
  <Application>Microsoft Office PowerPoint</Application>
  <PresentationFormat>Widescreen</PresentationFormat>
  <Paragraphs>383</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Corbel</vt:lpstr>
      <vt:lpstr>Times New Roman</vt:lpstr>
      <vt:lpstr>Depth</vt:lpstr>
      <vt:lpstr>PowerPoint Presentation</vt:lpstr>
      <vt:lpstr>Ethics</vt:lpstr>
      <vt:lpstr>PowerPoint Presentation</vt:lpstr>
      <vt:lpstr>Definition:  Ethics</vt:lpstr>
      <vt:lpstr>The Standards of Men</vt:lpstr>
      <vt:lpstr>Examples of Humanly Derived Ethics</vt:lpstr>
      <vt:lpstr>Examples of Humanly Derived Ethics</vt:lpstr>
      <vt:lpstr>Examples of Humanly Derived Ethics</vt:lpstr>
      <vt:lpstr>Examples of Humanly Derived Ethics</vt:lpstr>
      <vt:lpstr>Examples of Humanly Derived Ethics</vt:lpstr>
      <vt:lpstr>Examples of Humanly Derived Ethics</vt:lpstr>
      <vt:lpstr>Wikipedia article on Ethics</vt:lpstr>
      <vt:lpstr>John 15:18-19</vt:lpstr>
      <vt:lpstr>The Divine Standard</vt:lpstr>
      <vt:lpstr>The Greatest Peril of Modern Man</vt:lpstr>
      <vt:lpstr>PowerPoint Presentation</vt:lpstr>
      <vt:lpstr>1 Timothy 4:6</vt:lpstr>
      <vt:lpstr>PowerPoint Presentation</vt:lpstr>
      <vt:lpstr>Applications</vt:lpstr>
      <vt:lpstr>The Sanctity of Life</vt:lpstr>
      <vt:lpstr>“Deeply Troubling”</vt:lpstr>
      <vt:lpstr>“Vague Moral Objections”</vt:lpstr>
      <vt:lpstr>Who has the right to determine when life begins?</vt:lpstr>
      <vt:lpstr>“Whenever WE define…”</vt:lpstr>
      <vt:lpstr>Psalm 139:13-14</vt:lpstr>
      <vt:lpstr>Luke 1:41</vt:lpstr>
      <vt:lpstr>Sexual Morality</vt:lpstr>
      <vt:lpstr>“Marriage offers little benefit”</vt:lpstr>
      <vt:lpstr>What is Infidelity?</vt:lpstr>
      <vt:lpstr>Hebrews 13:4</vt:lpstr>
      <vt:lpstr>Colossians 3:5-7</vt:lpstr>
      <vt:lpstr>Corporal Punishment</vt:lpstr>
      <vt:lpstr>“Avoid physical punishment altogether”</vt:lpstr>
      <vt:lpstr>Make Spanking Illegal?</vt:lpstr>
      <vt:lpstr>Proverbs 13:24, 20:30, 22:15</vt:lpstr>
      <vt:lpstr>Slavery</vt:lpstr>
      <vt:lpstr>Slavery is immoral</vt:lpstr>
      <vt:lpstr>Slavery is immoral</vt:lpstr>
      <vt:lpstr>Bible does not outlaw, but regulates slavery</vt:lpstr>
      <vt:lpstr>Philemon 8-16</vt:lpstr>
      <vt:lpstr>Conclusion</vt:lpstr>
      <vt:lpstr>Other Issues and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dc:title>
  <dc:creator>Stan Cox</dc:creator>
  <cp:lastModifiedBy>Stan Cox</cp:lastModifiedBy>
  <cp:revision>63</cp:revision>
  <cp:lastPrinted>2014-09-19T19:33:24Z</cp:lastPrinted>
  <dcterms:created xsi:type="dcterms:W3CDTF">2014-09-17T20:31:57Z</dcterms:created>
  <dcterms:modified xsi:type="dcterms:W3CDTF">2014-09-20T14:39:03Z</dcterms:modified>
</cp:coreProperties>
</file>